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18"/>
  </p:notes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380F"/>
    <a:srgbClr val="D12C11"/>
    <a:srgbClr val="CC3300"/>
    <a:srgbClr val="00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0E31F9-2C24-421B-940D-080CE449E9CB}" type="datetimeFigureOut">
              <a:rPr lang="fr-FR" smtClean="0"/>
              <a:t>27/03/2018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B0611-078D-4824-9197-B04F17306216}" type="slidenum">
              <a:rPr lang="fr-FR" smtClean="0"/>
              <a:t>‹N°›</a:t>
            </a:fld>
            <a:endParaRPr lang="fr-FR"/>
          </a:p>
        </p:txBody>
      </p:sp>
    </p:spTree>
    <p:extLst>
      <p:ext uri="{BB962C8B-B14F-4D97-AF65-F5344CB8AC3E}">
        <p14:creationId xmlns:p14="http://schemas.microsoft.com/office/powerpoint/2010/main" val="475664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DB0611-078D-4824-9197-B04F17306216}" type="slidenum">
              <a:rPr lang="fr-FR" smtClean="0"/>
              <a:t>3</a:t>
            </a:fld>
            <a:endParaRPr lang="fr-FR"/>
          </a:p>
        </p:txBody>
      </p:sp>
    </p:spTree>
    <p:extLst>
      <p:ext uri="{BB962C8B-B14F-4D97-AF65-F5344CB8AC3E}">
        <p14:creationId xmlns:p14="http://schemas.microsoft.com/office/powerpoint/2010/main" val="4099749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C140B83-FED8-43CB-8A39-65657E8CD256}" type="datetimeFigureOut">
              <a:rPr lang="fr-FR" smtClean="0"/>
              <a:t>27/03/2018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2513065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C140B83-FED8-43CB-8A39-65657E8CD256}" type="datetimeFigureOut">
              <a:rPr lang="fr-FR" smtClean="0"/>
              <a:t>27/03/2018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122418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C140B83-FED8-43CB-8A39-65657E8CD256}" type="datetimeFigureOut">
              <a:rPr lang="fr-FR" smtClean="0"/>
              <a:t>27/03/2018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43814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C140B83-FED8-43CB-8A39-65657E8CD256}" type="datetimeFigureOut">
              <a:rPr lang="fr-FR" smtClean="0"/>
              <a:t>27/03/2018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145961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C140B83-FED8-43CB-8A39-65657E8CD256}" type="datetimeFigureOut">
              <a:rPr lang="fr-FR" smtClean="0"/>
              <a:t>27/03/2018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1130329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C140B83-FED8-43CB-8A39-65657E8CD256}" type="datetimeFigureOut">
              <a:rPr lang="fr-FR" smtClean="0"/>
              <a:t>27/03/2018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347145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C140B83-FED8-43CB-8A39-65657E8CD256}" type="datetimeFigureOut">
              <a:rPr lang="fr-FR" smtClean="0"/>
              <a:t>27/03/2018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2259497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C140B83-FED8-43CB-8A39-65657E8CD256}" type="datetimeFigureOut">
              <a:rPr lang="fr-FR" smtClean="0"/>
              <a:t>27/03/2018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74692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40B83-FED8-43CB-8A39-65657E8CD256}" type="datetimeFigureOut">
              <a:rPr lang="fr-FR" smtClean="0"/>
              <a:t>27/03/2018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374994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C140B83-FED8-43CB-8A39-65657E8CD256}" type="datetimeFigureOut">
              <a:rPr lang="fr-FR" smtClean="0"/>
              <a:t>27/03/2018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368873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C140B83-FED8-43CB-8A39-65657E8CD256}" type="datetimeFigureOut">
              <a:rPr lang="fr-FR" smtClean="0"/>
              <a:t>27/03/2018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A19667-39E7-4ABE-B6CF-7FF046C747BE}" type="slidenum">
              <a:rPr lang="fr-FR" smtClean="0"/>
              <a:t>‹N°›</a:t>
            </a:fld>
            <a:endParaRPr lang="fr-FR"/>
          </a:p>
        </p:txBody>
      </p:sp>
    </p:spTree>
    <p:extLst>
      <p:ext uri="{BB962C8B-B14F-4D97-AF65-F5344CB8AC3E}">
        <p14:creationId xmlns:p14="http://schemas.microsoft.com/office/powerpoint/2010/main" val="418048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3">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40B83-FED8-43CB-8A39-65657E8CD256}" type="datetimeFigureOut">
              <a:rPr lang="fr-FR" smtClean="0"/>
              <a:t>27/03/2018</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19667-39E7-4ABE-B6CF-7FF046C747BE}" type="slidenum">
              <a:rPr lang="fr-FR" smtClean="0"/>
              <a:t>‹N°›</a:t>
            </a:fld>
            <a:endParaRPr lang="fr-FR"/>
          </a:p>
        </p:txBody>
      </p:sp>
    </p:spTree>
    <p:extLst>
      <p:ext uri="{BB962C8B-B14F-4D97-AF65-F5344CB8AC3E}">
        <p14:creationId xmlns:p14="http://schemas.microsoft.com/office/powerpoint/2010/main" val="969231708"/>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3">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4" name="Rectangle 3"/>
          <p:cNvSpPr/>
          <p:nvPr/>
        </p:nvSpPr>
        <p:spPr>
          <a:xfrm>
            <a:off x="754171" y="1965359"/>
            <a:ext cx="11013140" cy="47199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fr-FR" sz="30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Thème:</a:t>
            </a:r>
          </a:p>
          <a:p>
            <a:pPr algn="ctr"/>
            <a:r>
              <a:rPr lang="fr-FR" sz="3000" b="1" dirty="0" smtClean="0">
                <a:solidFill>
                  <a:srgbClr val="CC3300"/>
                </a:solidFill>
                <a:latin typeface="Arial Unicode MS" panose="020B0604020202020204" pitchFamily="34" charset="-128"/>
                <a:ea typeface="Arial Unicode MS" panose="020B0604020202020204" pitchFamily="34" charset="-128"/>
                <a:cs typeface="Arial Unicode MS" panose="020B0604020202020204" pitchFamily="34" charset="-128"/>
              </a:rPr>
              <a:t>Potentiel thérapeutique d’insaponifiables d’oléagineuses non conventionnelles: cas de </a:t>
            </a:r>
            <a:r>
              <a:rPr lang="fr-FR" sz="3000" b="1" i="1" dirty="0" smtClean="0">
                <a:solidFill>
                  <a:srgbClr val="CC3300"/>
                </a:solidFill>
                <a:latin typeface="Arial Unicode MS" panose="020B0604020202020204" pitchFamily="34" charset="-128"/>
                <a:ea typeface="Arial Unicode MS" panose="020B0604020202020204" pitchFamily="34" charset="-128"/>
                <a:cs typeface="Arial Unicode MS" panose="020B0604020202020204" pitchFamily="34" charset="-128"/>
              </a:rPr>
              <a:t>Myrianthus </a:t>
            </a:r>
            <a:r>
              <a:rPr lang="fr-FR" sz="3000" b="1" i="1" dirty="0" err="1" smtClean="0">
                <a:solidFill>
                  <a:srgbClr val="CC3300"/>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3000" b="1" dirty="0" smtClean="0">
                <a:solidFill>
                  <a:srgbClr val="CC3300"/>
                </a:solidFill>
                <a:latin typeface="Arial Unicode MS" panose="020B0604020202020204" pitchFamily="34" charset="-128"/>
                <a:ea typeface="Arial Unicode MS" panose="020B0604020202020204" pitchFamily="34" charset="-128"/>
                <a:cs typeface="Arial Unicode MS" panose="020B0604020202020204" pitchFamily="34" charset="-128"/>
              </a:rPr>
              <a:t>. </a:t>
            </a:r>
          </a:p>
          <a:p>
            <a:pPr algn="ctr"/>
            <a:endParaRPr lang="fr-FR" sz="30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fr-FR" sz="30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spcAft>
                <a:spcPts val="1800"/>
              </a:spcAft>
            </a:pPr>
            <a:r>
              <a:rPr lang="fr-FR" sz="3000" i="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Présenté par </a:t>
            </a:r>
          </a:p>
          <a:p>
            <a:pPr algn="ctr"/>
            <a:r>
              <a:rPr lang="fr-FR" sz="30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KONAN K. Marcel</a:t>
            </a:r>
          </a:p>
          <a:p>
            <a:pPr algn="ctr"/>
            <a:r>
              <a:rPr lang="fr-FR" sz="30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Enseignant-Chercheur  </a:t>
            </a:r>
            <a:endParaRPr lang="fr-FR" sz="30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 name="Image 4"/>
          <p:cNvPicPr/>
          <p:nvPr/>
        </p:nvPicPr>
        <p:blipFill>
          <a:blip r:embed="rId2" cstate="print">
            <a:extLst>
              <a:ext uri="{28A0092B-C50C-407E-A947-70E740481C1C}">
                <a14:useLocalDpi xmlns:a14="http://schemas.microsoft.com/office/drawing/2010/main" val="0"/>
              </a:ext>
            </a:extLst>
          </a:blip>
          <a:srcRect b="15385"/>
          <a:stretch>
            <a:fillRect/>
          </a:stretch>
        </p:blipFill>
        <p:spPr bwMode="auto">
          <a:xfrm>
            <a:off x="192463" y="194800"/>
            <a:ext cx="1895318" cy="1548984"/>
          </a:xfrm>
          <a:prstGeom prst="rect">
            <a:avLst/>
          </a:prstGeom>
          <a:noFill/>
          <a:ln>
            <a:noFill/>
          </a:ln>
        </p:spPr>
      </p:pic>
      <p:pic>
        <p:nvPicPr>
          <p:cNvPr id="6" name="Picture 49" descr="Laboratoire de Chimie BioOrganique et de Substances Naturel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9724" y="194800"/>
            <a:ext cx="2053345" cy="160160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ChangeArrowheads="1"/>
          </p:cNvSpPr>
          <p:nvPr/>
        </p:nvSpPr>
        <p:spPr bwMode="auto">
          <a:xfrm>
            <a:off x="2680019" y="247555"/>
            <a:ext cx="705970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800" b="1" i="0" u="none" strike="noStrike" cap="none" normalizeH="0" baseline="0" dirty="0" smtClean="0">
              <a:ln>
                <a:noFill/>
              </a:ln>
              <a:solidFill>
                <a:srgbClr val="00B05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800" b="1" i="0" u="none" strike="noStrike" cap="none" normalizeH="0" baseline="0" dirty="0" smtClean="0">
                <a:ln>
                  <a:noFill/>
                </a:ln>
                <a:solidFill>
                  <a:srgbClr val="00B050"/>
                </a:solidFill>
                <a:effectLst/>
                <a:latin typeface="Arial" panose="020B0604020202020204" pitchFamily="34" charset="0"/>
                <a:ea typeface="Calibri" panose="020F0502020204030204" pitchFamily="34" charset="0"/>
                <a:cs typeface="Arial" panose="020B0604020202020204" pitchFamily="34" charset="0"/>
              </a:rPr>
              <a:t>Journée portes ouvertes du LCBOSN</a:t>
            </a:r>
            <a:endParaRPr kumimoji="0" lang="fr-FR" altLang="fr-FR"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4567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524" y="274179"/>
            <a:ext cx="5726282" cy="5074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000" b="1" i="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000" b="1" i="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Identification des Acides gras</a:t>
            </a:r>
            <a:endParaRPr lang="fr-FR" sz="2000" b="1" i="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000" b="1"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ZoneTexte 2"/>
          <p:cNvSpPr txBox="1"/>
          <p:nvPr/>
        </p:nvSpPr>
        <p:spPr>
          <a:xfrm>
            <a:off x="453661" y="870525"/>
            <a:ext cx="5622052" cy="369332"/>
          </a:xfrm>
          <a:prstGeom prst="rect">
            <a:avLst/>
          </a:prstGeom>
          <a:noFill/>
        </p:spPr>
        <p:txBody>
          <a:bodyPr wrap="none" rtlCol="0">
            <a:spAutoFit/>
          </a:bodyPr>
          <a:lstStyle/>
          <a:p>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Le chromatogramme GC/SM est représenté ci-après:</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Image 4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661" y="1342900"/>
            <a:ext cx="6093283" cy="3737100"/>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7574506" y="1419704"/>
            <a:ext cx="4101759" cy="1200329"/>
          </a:xfrm>
          <a:prstGeom prst="rect">
            <a:avLst/>
          </a:prstGeom>
          <a:noFill/>
        </p:spPr>
        <p:txBody>
          <a:bodyPr wrap="square" rtlCol="0">
            <a:spAutoFit/>
          </a:bodyPr>
          <a:lstStyle/>
          <a:p>
            <a:pPr algn="just"/>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Les fragmentations en SM ont permis d’identifier:</a:t>
            </a:r>
          </a:p>
          <a:p>
            <a:pPr algn="just"/>
            <a:r>
              <a:rPr lang="fr-FR" b="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Acide linoléique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(C18:2),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95,24 %;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acide gras insaturé essentiel</a:t>
            </a:r>
          </a:p>
        </p:txBody>
      </p:sp>
      <p:sp>
        <p:nvSpPr>
          <p:cNvPr id="7" name="Rectangle 6"/>
          <p:cNvSpPr/>
          <p:nvPr/>
        </p:nvSpPr>
        <p:spPr>
          <a:xfrm>
            <a:off x="909107" y="5067300"/>
            <a:ext cx="5182390" cy="4765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Fig. 2. Chromatogramme GC/SM des AG</a:t>
            </a:r>
            <a:endPar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9" name="Connecteur droit avec flèche 8"/>
          <p:cNvCxnSpPr/>
          <p:nvPr/>
        </p:nvCxnSpPr>
        <p:spPr>
          <a:xfrm flipH="1">
            <a:off x="3616657" y="2019869"/>
            <a:ext cx="327546" cy="354839"/>
          </a:xfrm>
          <a:prstGeom prst="straightConnector1">
            <a:avLst/>
          </a:prstGeom>
          <a:ln w="28575">
            <a:tailEnd type="triangle"/>
          </a:ln>
        </p:spPr>
        <p:style>
          <a:lnRef idx="3">
            <a:schemeClr val="accent2"/>
          </a:lnRef>
          <a:fillRef idx="0">
            <a:schemeClr val="accent2"/>
          </a:fillRef>
          <a:effectRef idx="2">
            <a:schemeClr val="accent2"/>
          </a:effectRef>
          <a:fontRef idx="minor">
            <a:schemeClr val="tx1"/>
          </a:fontRef>
        </p:style>
      </p:cxnSp>
      <p:sp>
        <p:nvSpPr>
          <p:cNvPr id="11" name="ZoneTexte 10"/>
          <p:cNvSpPr txBox="1"/>
          <p:nvPr/>
        </p:nvSpPr>
        <p:spPr>
          <a:xfrm>
            <a:off x="7574506" y="4467135"/>
            <a:ext cx="4101760" cy="1200329"/>
          </a:xfrm>
          <a:prstGeom prst="rect">
            <a:avLst/>
          </a:prstGeom>
          <a:noFill/>
        </p:spPr>
        <p:txBody>
          <a:bodyPr wrap="square" rtlCol="0">
            <a:spAutoFit/>
          </a:bodyPr>
          <a:lstStyle/>
          <a:p>
            <a:pPr algn="just"/>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b="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Acide palmitique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(C16:0),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2,25 %;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un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gras végétal saturé souvent utilisé dans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l'industrie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alimentaire (biscuits, gâteaux, margarine).</a:t>
            </a:r>
          </a:p>
        </p:txBody>
      </p:sp>
      <p:sp>
        <p:nvSpPr>
          <p:cNvPr id="12" name="ZoneTexte 11"/>
          <p:cNvSpPr txBox="1"/>
          <p:nvPr/>
        </p:nvSpPr>
        <p:spPr>
          <a:xfrm>
            <a:off x="7574506" y="2620033"/>
            <a:ext cx="4101760" cy="1754326"/>
          </a:xfrm>
          <a:prstGeom prst="rect">
            <a:avLst/>
          </a:prstGeom>
          <a:noFill/>
        </p:spPr>
        <p:txBody>
          <a:bodyPr wrap="square" rtlCol="0">
            <a:spAutoFit/>
          </a:bodyPr>
          <a:lstStyle/>
          <a:p>
            <a:pPr algn="just"/>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Acide linoléique </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est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indispensable </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à la croissance et à l’activité physiologique de tous les tissus. Le manque dans le corps se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manifeste</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 par la sécheresse, la desquamation, des démangeaisons et des rougeurs</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13" name="Connecteur droit avec flèche 12"/>
          <p:cNvCxnSpPr/>
          <p:nvPr/>
        </p:nvCxnSpPr>
        <p:spPr>
          <a:xfrm>
            <a:off x="3057099" y="4121624"/>
            <a:ext cx="243268" cy="252735"/>
          </a:xfrm>
          <a:prstGeom prst="straightConnector1">
            <a:avLst/>
          </a:prstGeom>
          <a:ln w="28575">
            <a:tailEnd type="triangle"/>
          </a:ln>
        </p:spPr>
        <p:style>
          <a:lnRef idx="3">
            <a:schemeClr val="accent2"/>
          </a:lnRef>
          <a:fillRef idx="0">
            <a:schemeClr val="accent2"/>
          </a:fillRef>
          <a:effectRef idx="2">
            <a:schemeClr val="accent2"/>
          </a:effectRef>
          <a:fontRef idx="minor">
            <a:schemeClr val="tx1"/>
          </a:fontRef>
        </p:style>
      </p:cxnSp>
      <p:pic>
        <p:nvPicPr>
          <p:cNvPr id="15" name="Image 14" descr="LAnumberin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4981" y="1932798"/>
            <a:ext cx="3403867" cy="441910"/>
          </a:xfrm>
          <a:prstGeom prst="rect">
            <a:avLst/>
          </a:prstGeom>
          <a:noFill/>
          <a:ln>
            <a:noFill/>
          </a:ln>
        </p:spPr>
      </p:pic>
      <p:pic>
        <p:nvPicPr>
          <p:cNvPr id="17" name="Image 16" descr="RÃ©sultat de recherche d'images pour &quot;acide palmitique&quot;"/>
          <p:cNvPicPr/>
          <p:nvPr/>
        </p:nvPicPr>
        <p:blipFill>
          <a:blip r:embed="rId4">
            <a:extLst>
              <a:ext uri="{28A0092B-C50C-407E-A947-70E740481C1C}">
                <a14:useLocalDpi xmlns:a14="http://schemas.microsoft.com/office/drawing/2010/main" val="0"/>
              </a:ext>
            </a:extLst>
          </a:blip>
          <a:srcRect/>
          <a:stretch>
            <a:fillRect/>
          </a:stretch>
        </p:blipFill>
        <p:spPr bwMode="auto">
          <a:xfrm>
            <a:off x="1597208" y="3138356"/>
            <a:ext cx="1703160" cy="934817"/>
          </a:xfrm>
          <a:prstGeom prst="rect">
            <a:avLst/>
          </a:prstGeom>
          <a:noFill/>
          <a:ln>
            <a:noFill/>
          </a:ln>
        </p:spPr>
      </p:pic>
    </p:spTree>
    <p:extLst>
      <p:ext uri="{BB962C8B-B14F-4D97-AF65-F5344CB8AC3E}">
        <p14:creationId xmlns:p14="http://schemas.microsoft.com/office/powerpoint/2010/main" val="32964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7" grpId="0" animBg="1"/>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524" y="274179"/>
            <a:ext cx="5726282" cy="5074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000" b="1" i="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000" b="1" i="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Composition qualitative des insaponifiables </a:t>
            </a:r>
            <a:endParaRPr lang="fr-FR" sz="2000" b="1" i="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000" b="1"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482600" y="788550"/>
            <a:ext cx="10363200" cy="646331"/>
          </a:xfrm>
          <a:prstGeom prst="rect">
            <a:avLst/>
          </a:prstGeom>
        </p:spPr>
        <p:txBody>
          <a:bodyPr wrap="square">
            <a:spAutoFit/>
          </a:bodyPr>
          <a:lstStyle/>
          <a:p>
            <a:r>
              <a:rPr lang="fr-FR" dirty="0">
                <a:latin typeface="Arial Unicode MS" panose="020B0604020202020204" pitchFamily="34" charset="-128"/>
                <a:ea typeface="Arial Unicode MS" panose="020B0604020202020204" pitchFamily="34" charset="-128"/>
                <a:cs typeface="Arial Unicode MS" panose="020B0604020202020204" pitchFamily="34" charset="-128"/>
              </a:rPr>
              <a:t>Les CCM réalisées avec le système </a:t>
            </a:r>
            <a:r>
              <a:rPr lang="fr-FR" dirty="0" err="1">
                <a:latin typeface="Arial Unicode MS" panose="020B0604020202020204" pitchFamily="34" charset="-128"/>
                <a:ea typeface="Arial Unicode MS" panose="020B0604020202020204" pitchFamily="34" charset="-128"/>
                <a:cs typeface="Arial Unicode MS" panose="020B0604020202020204" pitchFamily="34" charset="-128"/>
              </a:rPr>
              <a:t>hex-Ac</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err="1">
                <a:latin typeface="Arial Unicode MS" panose="020B0604020202020204" pitchFamily="34" charset="-128"/>
                <a:ea typeface="Arial Unicode MS" panose="020B0604020202020204" pitchFamily="34" charset="-128"/>
                <a:cs typeface="Arial Unicode MS" panose="020B0604020202020204" pitchFamily="34" charset="-128"/>
              </a:rPr>
              <a:t>Ethy</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 révélées par Godin et Liebermann-</a:t>
            </a:r>
            <a:r>
              <a:rPr lang="fr-FR" dirty="0" err="1">
                <a:latin typeface="Arial Unicode MS" panose="020B0604020202020204" pitchFamily="34" charset="-128"/>
                <a:ea typeface="Arial Unicode MS" panose="020B0604020202020204" pitchFamily="34" charset="-128"/>
                <a:cs typeface="Arial Unicode MS" panose="020B0604020202020204" pitchFamily="34" charset="-128"/>
              </a:rPr>
              <a:t>Büchard</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 a mis en évidence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des stérols</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 terpènes, stéroïdes et des hydrocarbures (</a:t>
            </a:r>
            <a:r>
              <a:rPr lang="fr-FR" b="1" dirty="0">
                <a:latin typeface="Arial Unicode MS" panose="020B0604020202020204" pitchFamily="34" charset="-128"/>
                <a:ea typeface="Arial Unicode MS" panose="020B0604020202020204" pitchFamily="34" charset="-128"/>
                <a:cs typeface="Arial Unicode MS" panose="020B0604020202020204" pitchFamily="34" charset="-128"/>
              </a:rPr>
              <a:t>tableau </a:t>
            </a:r>
            <a:r>
              <a:rPr lang="fr-FR" b="1" dirty="0" smtClean="0">
                <a:latin typeface="Arial Unicode MS" panose="020B0604020202020204" pitchFamily="34" charset="-128"/>
                <a:ea typeface="Arial Unicode MS" panose="020B0604020202020204" pitchFamily="34" charset="-128"/>
                <a:cs typeface="Arial Unicode MS" panose="020B0604020202020204" pitchFamily="34" charset="-128"/>
              </a:rPr>
              <a:t>2</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4" name="Tableau 3"/>
          <p:cNvGraphicFramePr>
            <a:graphicFrameLocks noGrp="1"/>
          </p:cNvGraphicFramePr>
          <p:nvPr>
            <p:extLst>
              <p:ext uri="{D42A27DB-BD31-4B8C-83A1-F6EECF244321}">
                <p14:modId xmlns:p14="http://schemas.microsoft.com/office/powerpoint/2010/main" val="2444537643"/>
              </p:ext>
            </p:extLst>
          </p:nvPr>
        </p:nvGraphicFramePr>
        <p:xfrm>
          <a:off x="660400" y="2010232"/>
          <a:ext cx="9070644" cy="4509138"/>
        </p:xfrm>
        <a:graphic>
          <a:graphicData uri="http://schemas.openxmlformats.org/drawingml/2006/table">
            <a:tbl>
              <a:tblPr firstRow="1" firstCol="1" bandRow="1">
                <a:tableStyleId>{2A488322-F2BA-4B5B-9748-0D474271808F}</a:tableStyleId>
              </a:tblPr>
              <a:tblGrid>
                <a:gridCol w="440648"/>
                <a:gridCol w="96853"/>
                <a:gridCol w="744206"/>
                <a:gridCol w="555543"/>
                <a:gridCol w="744206"/>
                <a:gridCol w="554890"/>
                <a:gridCol w="736391"/>
                <a:gridCol w="470659"/>
                <a:gridCol w="306524"/>
                <a:gridCol w="711319"/>
                <a:gridCol w="632284"/>
                <a:gridCol w="1159187"/>
                <a:gridCol w="1917934"/>
              </a:tblGrid>
              <a:tr h="228090">
                <a:tc gridSpan="3">
                  <a:txBody>
                    <a:bodyPr/>
                    <a:lstStyle/>
                    <a:p>
                      <a:pPr algn="l">
                        <a:lnSpc>
                          <a:spcPct val="115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Sans révélateur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hMerge="1">
                  <a:txBody>
                    <a:bodyPr/>
                    <a:lstStyle/>
                    <a:p>
                      <a:endParaRPr lang="fr-FR"/>
                    </a:p>
                  </a:txBody>
                  <a:tcPr/>
                </a:tc>
                <a:tc gridSpan="4">
                  <a:txBody>
                    <a:bodyPr/>
                    <a:lstStyle/>
                    <a:p>
                      <a:pPr algn="l">
                        <a:lnSpc>
                          <a:spcPct val="115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Réactif de Godin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gridSpan="5">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Réactif de Lieberman – Bürchard</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rowSpan="3">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Types de composés</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228090">
                <a:tc gridSpan="3">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366 nm</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hMerge="1">
                  <a:txBody>
                    <a:bodyPr/>
                    <a:lstStyle/>
                    <a:p>
                      <a:endParaRPr lang="fr-FR"/>
                    </a:p>
                  </a:txBody>
                  <a:tcPr/>
                </a:tc>
                <a:tc gridSpan="2">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Au visible</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gridSpan="2">
                  <a:txBody>
                    <a:bodyPr/>
                    <a:lstStyle/>
                    <a:p>
                      <a:pPr algn="l">
                        <a:lnSpc>
                          <a:spcPct val="115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A 366 nm</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gridSpan="3">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Visible</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hMerge="1">
                  <a:txBody>
                    <a:bodyPr/>
                    <a:lstStyle/>
                    <a:p>
                      <a:endParaRPr lang="fr-FR"/>
                    </a:p>
                  </a:txBody>
                  <a:tcPr/>
                </a:tc>
                <a:tc gridSpan="2">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A 366 nm</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vMerge="1">
                  <a:txBody>
                    <a:bodyPr/>
                    <a:lstStyle/>
                    <a:p>
                      <a:endParaRPr lang="fr-FR"/>
                    </a:p>
                  </a:txBody>
                  <a:tcPr/>
                </a:tc>
              </a:tr>
              <a:tr h="228090">
                <a:tc>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Rf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gridSpan="2">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Couleur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Rf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Couleur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15000"/>
                        </a:lnSpc>
                        <a:spcAft>
                          <a:spcPts val="0"/>
                        </a:spcAft>
                      </a:pPr>
                      <a:r>
                        <a:rPr lang="fr-FR" sz="1300" dirty="0" err="1">
                          <a:effectLst/>
                          <a:latin typeface="Arial Unicode MS" panose="020B0604020202020204" pitchFamily="34" charset="-128"/>
                          <a:ea typeface="Arial Unicode MS" panose="020B0604020202020204" pitchFamily="34" charset="-128"/>
                          <a:cs typeface="Arial Unicode MS" panose="020B0604020202020204" pitchFamily="34" charset="-128"/>
                        </a:rPr>
                        <a:t>Rf</a:t>
                      </a: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Couleur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Rf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gridSpan="2">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Couleur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Rf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15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Couleur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vMerge="1">
                  <a:txBody>
                    <a:bodyPr/>
                    <a:lstStyle/>
                    <a:p>
                      <a:endParaRPr lang="fr-FR"/>
                    </a:p>
                  </a:txBody>
                  <a:tcPr/>
                </a:tc>
              </a:tr>
              <a:tr h="3597282">
                <a:tc gridSpan="2">
                  <a:txBody>
                    <a:bodyPr/>
                    <a:lstStyle/>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0,83</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0,64</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0,43</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0,21</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a:txBody>
                    <a:bodyPr/>
                    <a:lstStyle/>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Bleu</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Vert pâle</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Bleu</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Jaune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0,89</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0,70</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0,60</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0,36</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Bleu</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Rose-jaune</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violet</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vert</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0,77</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0,55</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0,36</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Bleu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Vert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Brun</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gridSpan="2">
                  <a:txBody>
                    <a:bodyPr/>
                    <a:lstStyle/>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0,78</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0,3</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hMerge="1">
                  <a:txBody>
                    <a:bodyPr/>
                    <a:lstStyle/>
                    <a:p>
                      <a:endParaRPr lang="fr-FR"/>
                    </a:p>
                  </a:txBody>
                  <a:tcPr/>
                </a:tc>
                <a:tc>
                  <a:txBody>
                    <a:bodyPr/>
                    <a:lstStyle/>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Vert</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Bleu</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0,68</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0,43</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Jaune-orangé</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Jaune</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baseline="3000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Stérols, terpènes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Stérols, terpènes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50000"/>
                        </a:lnSpc>
                        <a:spcBef>
                          <a:spcPts val="1200"/>
                        </a:spcBef>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stérols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err="1">
                          <a:effectLst/>
                          <a:latin typeface="Arial Unicode MS" panose="020B0604020202020204" pitchFamily="34" charset="-128"/>
                          <a:ea typeface="Arial Unicode MS" panose="020B0604020202020204" pitchFamily="34" charset="-128"/>
                          <a:cs typeface="Arial Unicode MS" panose="020B0604020202020204" pitchFamily="34" charset="-128"/>
                        </a:rPr>
                        <a:t>Triterpène</a:t>
                      </a: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de type </a:t>
                      </a:r>
                      <a:r>
                        <a:rPr lang="fr-FR" sz="1300" dirty="0" err="1">
                          <a:effectLst/>
                          <a:latin typeface="Arial Unicode MS" panose="020B0604020202020204" pitchFamily="34" charset="-128"/>
                          <a:ea typeface="Arial Unicode MS" panose="020B0604020202020204" pitchFamily="34" charset="-128"/>
                          <a:cs typeface="Arial Unicode MS" panose="020B0604020202020204" pitchFamily="34" charset="-128"/>
                        </a:rPr>
                        <a:t>lupane</a:t>
                      </a: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50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Stérols et terpènes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50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Triterpènes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50000"/>
                        </a:lnSpc>
                        <a:spcAft>
                          <a:spcPts val="0"/>
                        </a:spcAft>
                      </a:pPr>
                      <a:r>
                        <a:rPr lang="fr-FR" sz="1300" dirty="0" err="1">
                          <a:effectLst/>
                          <a:latin typeface="Arial Unicode MS" panose="020B0604020202020204" pitchFamily="34" charset="-128"/>
                          <a:ea typeface="Arial Unicode MS" panose="020B0604020202020204" pitchFamily="34" charset="-128"/>
                          <a:cs typeface="Arial Unicode MS" panose="020B0604020202020204" pitchFamily="34" charset="-128"/>
                        </a:rPr>
                        <a:t>Stéroides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50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Triterpènes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err="1">
                          <a:effectLst/>
                          <a:latin typeface="Arial Unicode MS" panose="020B0604020202020204" pitchFamily="34" charset="-128"/>
                          <a:ea typeface="Arial Unicode MS" panose="020B0604020202020204" pitchFamily="34" charset="-128"/>
                          <a:cs typeface="Arial Unicode MS" panose="020B0604020202020204" pitchFamily="34" charset="-128"/>
                        </a:rPr>
                        <a:t>Génine</a:t>
                      </a: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1300" dirty="0" err="1">
                          <a:effectLst/>
                          <a:latin typeface="Arial Unicode MS" panose="020B0604020202020204" pitchFamily="34" charset="-128"/>
                          <a:ea typeface="Arial Unicode MS" panose="020B0604020202020204" pitchFamily="34" charset="-128"/>
                          <a:cs typeface="Arial Unicode MS" panose="020B0604020202020204" pitchFamily="34" charset="-128"/>
                        </a:rPr>
                        <a:t>triterpénique</a:t>
                      </a: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lnSpc>
                          <a:spcPct val="107000"/>
                        </a:lnSpc>
                        <a:spcAft>
                          <a:spcPts val="0"/>
                        </a:spcAft>
                      </a:pPr>
                      <a:r>
                        <a:rPr lang="fr-FR" sz="1300" dirty="0">
                          <a:effectLst/>
                          <a:latin typeface="Arial Unicode MS" panose="020B0604020202020204" pitchFamily="34" charset="-128"/>
                          <a:ea typeface="Arial Unicode MS" panose="020B0604020202020204" pitchFamily="34" charset="-128"/>
                          <a:cs typeface="Arial Unicode MS" panose="020B0604020202020204" pitchFamily="34" charset="-128"/>
                        </a:rPr>
                        <a:t>Stérols</a:t>
                      </a:r>
                      <a:endParaRPr lang="fr-FR" sz="11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bl>
          </a:graphicData>
        </a:graphic>
      </p:graphicFrame>
      <p:sp>
        <p:nvSpPr>
          <p:cNvPr id="5" name="Rectangle 4"/>
          <p:cNvSpPr/>
          <p:nvPr/>
        </p:nvSpPr>
        <p:spPr>
          <a:xfrm>
            <a:off x="482600" y="1503659"/>
            <a:ext cx="7035800" cy="43779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Tableau 2</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Familles de composés identifiés par CCM</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09261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par>
                                <p:cTn id="23" presetID="3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524" y="248779"/>
            <a:ext cx="5726282" cy="5074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000" b="1" i="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000" b="1" i="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Identification des insaponifiables par GC/SM</a:t>
            </a:r>
            <a:endParaRPr lang="fr-FR" sz="2000" b="1" i="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000" b="1"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ZoneTexte 2"/>
          <p:cNvSpPr txBox="1"/>
          <p:nvPr/>
        </p:nvSpPr>
        <p:spPr>
          <a:xfrm>
            <a:off x="415754" y="781625"/>
            <a:ext cx="7981672" cy="369332"/>
          </a:xfrm>
          <a:prstGeom prst="rect">
            <a:avLst/>
          </a:prstGeom>
          <a:noFill/>
        </p:spPr>
        <p:txBody>
          <a:bodyPr wrap="none" rtlCol="0">
            <a:spAutoFit/>
          </a:bodyPr>
          <a:lstStyle/>
          <a:p>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Le chromatogramme GC/SM des insaponifiables représenté par la figure 3:</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Image 468"/>
          <p:cNvPicPr>
            <a:picLocks noChangeAspect="1" noChangeArrowheads="1"/>
          </p:cNvPicPr>
          <p:nvPr/>
        </p:nvPicPr>
        <p:blipFill>
          <a:blip r:embed="rId2">
            <a:extLst>
              <a:ext uri="{28A0092B-C50C-407E-A947-70E740481C1C}">
                <a14:useLocalDpi xmlns:a14="http://schemas.microsoft.com/office/drawing/2010/main" val="0"/>
              </a:ext>
            </a:extLst>
          </a:blip>
          <a:srcRect t="6017" b="2719"/>
          <a:stretch>
            <a:fillRect/>
          </a:stretch>
        </p:blipFill>
        <p:spPr bwMode="auto">
          <a:xfrm>
            <a:off x="541619" y="1358900"/>
            <a:ext cx="5892184" cy="36703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92109" y="5237143"/>
            <a:ext cx="6548684" cy="61434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Fig. 3. Chromatogramme GC/SM des insaponifiables de </a:t>
            </a:r>
            <a:r>
              <a:rPr lang="fr-FR"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i="1" dirty="0" err="1"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Tree>
    <p:extLst>
      <p:ext uri="{BB962C8B-B14F-4D97-AF65-F5344CB8AC3E}">
        <p14:creationId xmlns:p14="http://schemas.microsoft.com/office/powerpoint/2010/main" val="82141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621450823"/>
              </p:ext>
            </p:extLst>
          </p:nvPr>
        </p:nvGraphicFramePr>
        <p:xfrm>
          <a:off x="1098928" y="133534"/>
          <a:ext cx="10021440" cy="6848856"/>
        </p:xfrm>
        <a:graphic>
          <a:graphicData uri="http://schemas.openxmlformats.org/drawingml/2006/table">
            <a:tbl>
              <a:tblPr>
                <a:tableStyleId>{E8B1032C-EA38-4F05-BA0D-38AFFFC7BED3}</a:tableStyleId>
              </a:tblPr>
              <a:tblGrid>
                <a:gridCol w="5629418"/>
                <a:gridCol w="2565779"/>
                <a:gridCol w="1826243"/>
              </a:tblGrid>
              <a:tr h="228600">
                <a:tc>
                  <a:txBody>
                    <a:bodyPr/>
                    <a:lstStyle/>
                    <a:p>
                      <a:pPr marL="1373505" marR="1323975" algn="ctr">
                        <a:lnSpc>
                          <a:spcPct val="107000"/>
                        </a:lnSpc>
                        <a:spcBef>
                          <a:spcPts val="30"/>
                        </a:spcBef>
                        <a:spcAft>
                          <a:spcPts val="0"/>
                        </a:spcAft>
                      </a:pPr>
                      <a:r>
                        <a:rPr lang="en-US" sz="1500" b="1" dirty="0" err="1">
                          <a:effectLst/>
                          <a:latin typeface="Arial Unicode MS" panose="020B0604020202020204" pitchFamily="34" charset="-128"/>
                          <a:ea typeface="Arial Unicode MS" panose="020B0604020202020204" pitchFamily="34" charset="-128"/>
                          <a:cs typeface="Arial Unicode MS" panose="020B0604020202020204" pitchFamily="34" charset="-128"/>
                        </a:rPr>
                        <a:t>Composés</a:t>
                      </a:r>
                      <a:endParaRPr lang="fr-FR" sz="15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197485" algn="ctr">
                        <a:lnSpc>
                          <a:spcPct val="107000"/>
                        </a:lnSpc>
                        <a:spcBef>
                          <a:spcPts val="30"/>
                        </a:spcBef>
                        <a:spcAft>
                          <a:spcPts val="0"/>
                        </a:spcAft>
                      </a:pPr>
                      <a:r>
                        <a:rPr lang="en-US" sz="1500" b="1" dirty="0">
                          <a:effectLst/>
                          <a:latin typeface="Arial Unicode MS" panose="020B0604020202020204" pitchFamily="34" charset="-128"/>
                          <a:ea typeface="Arial Unicode MS" panose="020B0604020202020204" pitchFamily="34" charset="-128"/>
                          <a:cs typeface="Arial Unicode MS" panose="020B0604020202020204" pitchFamily="34" charset="-128"/>
                        </a:rPr>
                        <a:t>Temps de retention (min)</a:t>
                      </a:r>
                      <a:endParaRPr lang="fr-FR" sz="15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165100" algn="ctr">
                        <a:lnSpc>
                          <a:spcPct val="107000"/>
                        </a:lnSpc>
                        <a:spcBef>
                          <a:spcPts val="30"/>
                        </a:spcBef>
                        <a:spcAft>
                          <a:spcPts val="0"/>
                        </a:spcAft>
                      </a:pPr>
                      <a:r>
                        <a:rPr lang="en-US" sz="1500" b="1" dirty="0" err="1">
                          <a:effectLst/>
                          <a:latin typeface="Arial Unicode MS" panose="020B0604020202020204" pitchFamily="34" charset="-128"/>
                          <a:ea typeface="Arial Unicode MS" panose="020B0604020202020204" pitchFamily="34" charset="-128"/>
                          <a:cs typeface="Arial Unicode MS" panose="020B0604020202020204" pitchFamily="34" charset="-128"/>
                        </a:rPr>
                        <a:t>Pourcentage</a:t>
                      </a:r>
                      <a:r>
                        <a:rPr lang="en-US" sz="1500" b="1"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5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397635" marR="1397635" algn="ctr">
                        <a:lnSpc>
                          <a:spcPct val="107000"/>
                        </a:lnSpc>
                        <a:spcBef>
                          <a:spcPts val="4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β-</a:t>
                      </a:r>
                      <a:r>
                        <a:rPr lang="en-US" sz="1500" dirty="0" err="1">
                          <a:effectLst/>
                          <a:latin typeface="Arial Unicode MS" panose="020B0604020202020204" pitchFamily="34" charset="-128"/>
                          <a:ea typeface="Arial Unicode MS" panose="020B0604020202020204" pitchFamily="34" charset="-128"/>
                          <a:cs typeface="Arial Unicode MS" panose="020B0604020202020204" pitchFamily="34" charset="-128"/>
                        </a:rPr>
                        <a:t>Myrcene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015" marR="62928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4.76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4015" marR="37465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spc="-35">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665480" algn="ctr">
                        <a:lnSpc>
                          <a:spcPct val="107000"/>
                        </a:lnSpc>
                        <a:spcBef>
                          <a:spcPts val="4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3,7-Dimethylocta-1,3,6-triene (</a:t>
                      </a:r>
                      <a:r>
                        <a:rPr lang="en-US" sz="1500" dirty="0" err="1">
                          <a:effectLst/>
                          <a:latin typeface="Arial Unicode MS" panose="020B0604020202020204" pitchFamily="34" charset="-128"/>
                          <a:ea typeface="Arial Unicode MS" panose="020B0604020202020204" pitchFamily="34" charset="-128"/>
                          <a:cs typeface="Arial Unicode MS" panose="020B0604020202020204" pitchFamily="34" charset="-128"/>
                        </a:rPr>
                        <a:t>ocimene</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015" marR="62928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5.28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1475" marR="37211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0.61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06045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Diethylethylphosphonate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015" marR="62865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5.61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1475" marR="37211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1.83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82232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2,5-Dihydro-2,2,4-trimethylfurane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015" marR="62865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6.56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2110" marR="37147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0.04</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440055" algn="ctr">
                        <a:lnSpc>
                          <a:spcPct val="107000"/>
                        </a:lnSpc>
                        <a:spcBef>
                          <a:spcPts val="4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3,7-Dimethylocta-1,6-dien-3-yl-2-aminobenzoate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650" marR="62801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6.91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2110" marR="37147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4.08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09918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Epoxy-α-terpinylacetate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7380" marR="62928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7.01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1475" marR="37274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0.06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296035" marR="1297940" algn="ctr">
                        <a:lnSpc>
                          <a:spcPct val="107000"/>
                        </a:lnSpc>
                        <a:spcBef>
                          <a:spcPts val="40"/>
                        </a:spcBef>
                        <a:spcAft>
                          <a:spcPts val="0"/>
                        </a:spcAft>
                      </a:pPr>
                      <a:r>
                        <a:rPr lang="en-US" sz="1500" spc="-70">
                          <a:effectLst/>
                          <a:latin typeface="Arial Unicode MS" panose="020B0604020202020204" pitchFamily="34" charset="-128"/>
                          <a:ea typeface="Arial Unicode MS" panose="020B0604020202020204" pitchFamily="34" charset="-128"/>
                          <a:cs typeface="Arial Unicode MS" panose="020B0604020202020204" pitchFamily="34" charset="-128"/>
                        </a:rPr>
                        <a:t>T</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etradec-1-ene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015" marR="62928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7.92</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1475" marR="37211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0.06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88519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4,5,9,10-Dehydroisolongifolene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015" marR="62865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8.78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1475" marR="37211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0.18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337310" marR="133667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α-Calacorene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8015" marR="62865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8.98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2110" marR="37147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0.07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031875" algn="ctr">
                        <a:lnSpc>
                          <a:spcPct val="107000"/>
                        </a:lnSpc>
                        <a:spcBef>
                          <a:spcPts val="4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Butyl-2-ethylhexyloxalate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7380" marR="62928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9.16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840" marR="37274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0.39</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170940" marR="117411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(Z)-Heptadec-3-ene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6110" marR="63055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9.19</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0.76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149985" marR="115316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Dodecan-1-ylacetate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6110" marR="63055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9.28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205" marR="37338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0.64</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129665" marR="1134110" algn="ctr">
                        <a:lnSpc>
                          <a:spcPct val="107000"/>
                        </a:lnSpc>
                        <a:spcBef>
                          <a:spcPts val="40"/>
                        </a:spcBef>
                        <a:spcAft>
                          <a:spcPts val="0"/>
                        </a:spcAft>
                      </a:pPr>
                      <a:r>
                        <a:rPr lang="en-US" sz="1500" dirty="0" err="1">
                          <a:effectLst/>
                          <a:latin typeface="Arial Unicode MS" panose="020B0604020202020204" pitchFamily="34" charset="-128"/>
                          <a:ea typeface="Arial Unicode MS" panose="020B0604020202020204" pitchFamily="34" charset="-128"/>
                          <a:cs typeface="Arial Unicode MS" panose="020B0604020202020204" pitchFamily="34" charset="-128"/>
                        </a:rPr>
                        <a:t>Caryophyllene</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500" dirty="0" err="1">
                          <a:effectLst/>
                          <a:latin typeface="Arial Unicode MS" panose="020B0604020202020204" pitchFamily="34" charset="-128"/>
                          <a:ea typeface="Arial Unicode MS" panose="020B0604020202020204" pitchFamily="34" charset="-128"/>
                          <a:cs typeface="Arial Unicode MS" panose="020B0604020202020204" pitchFamily="34" charset="-128"/>
                        </a:rPr>
                        <a:t>oxyde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6745" marR="62992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9.43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205" marR="37338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0.32</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378585" marR="138239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Isoelemicin</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626745" marR="62992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9.54</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840" marR="37274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1.10</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287780" marR="129032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Nonadec-1-ene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5630" marR="59753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10.34</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840" marR="37274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1.05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80200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6,10,14-trimethylpentadecan-2-one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5630" marR="59753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10.60</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840" marR="37274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2.03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446530" marR="144843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Eicosane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5630" marR="59753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10.95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840" marR="37274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0.46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7145"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Palmityl acetate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7535" marR="600710" algn="ctr">
                        <a:lnSpc>
                          <a:spcPct val="107000"/>
                        </a:lnSpc>
                        <a:spcBef>
                          <a:spcPts val="40"/>
                        </a:spcBef>
                        <a:spcAft>
                          <a:spcPts val="0"/>
                        </a:spcAft>
                      </a:pPr>
                      <a:r>
                        <a:rPr lang="en-US" sz="1500" spc="-35">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1.45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205" marR="37338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5.15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73787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N-[4-Bromo-n-butyl]-piperidin-2-one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7535" marR="600710" algn="ctr">
                        <a:lnSpc>
                          <a:spcPct val="107000"/>
                        </a:lnSpc>
                        <a:spcBef>
                          <a:spcPts val="40"/>
                        </a:spcBef>
                        <a:spcAft>
                          <a:spcPts val="0"/>
                        </a:spcAft>
                      </a:pPr>
                      <a:r>
                        <a:rPr lang="en-US" sz="1500" spc="-35">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1.50</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205" marR="37338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0.13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121410" algn="ctr">
                        <a:lnSpc>
                          <a:spcPct val="107000"/>
                        </a:lnSpc>
                        <a:spcBef>
                          <a:spcPts val="40"/>
                        </a:spcBef>
                        <a:spcAft>
                          <a:spcPts val="0"/>
                        </a:spcAft>
                      </a:pPr>
                      <a:r>
                        <a:rPr lang="en-US" sz="1500" spc="-35">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1-Methylheptacosane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7535" marR="600710" algn="ctr">
                        <a:lnSpc>
                          <a:spcPct val="107000"/>
                        </a:lnSpc>
                        <a:spcBef>
                          <a:spcPts val="40"/>
                        </a:spcBef>
                        <a:spcAft>
                          <a:spcPts val="0"/>
                        </a:spcAft>
                      </a:pPr>
                      <a:r>
                        <a:rPr lang="en-US" sz="1500" spc="-35">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1.68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205" marR="37338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0.31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69723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Methyl-(E, Z)-octadeca-10,12-dienoate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7535" marR="600710" algn="ctr">
                        <a:lnSpc>
                          <a:spcPct val="107000"/>
                        </a:lnSpc>
                        <a:spcBef>
                          <a:spcPts val="40"/>
                        </a:spcBef>
                        <a:spcAft>
                          <a:spcPts val="0"/>
                        </a:spcAft>
                      </a:pPr>
                      <a:r>
                        <a:rPr lang="en-US" sz="1500" spc="-35">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1.86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0205" marR="373380" algn="ctr">
                        <a:lnSpc>
                          <a:spcPct val="107000"/>
                        </a:lnSpc>
                        <a:spcBef>
                          <a:spcPts val="4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0.57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252855" marR="1257935"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Acide linoléique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12.08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1.98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96774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Ethyloctadeca-9,12-dienoate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12.19</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2.32</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14046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Ethyloctadec-9-enoate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12.21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0.87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02616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(E)-Octadec-8-enylacetate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12.29</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0.42</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208405" marR="121412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1-Octadecanethiol</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12.34</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0.45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28600">
                <a:tc>
                  <a:txBody>
                    <a:bodyPr/>
                    <a:lstStyle/>
                    <a:p>
                      <a:pPr marL="1349375" marR="1355090" indent="17145"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Heneicosane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7000"/>
                        </a:lnSpc>
                        <a:spcBef>
                          <a:spcPts val="3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12.37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7000"/>
                        </a:lnSpc>
                        <a:spcBef>
                          <a:spcPts val="3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0.41</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bl>
          </a:graphicData>
        </a:graphic>
      </p:graphicFrame>
    </p:spTree>
    <p:extLst>
      <p:ext uri="{BB962C8B-B14F-4D97-AF65-F5344CB8AC3E}">
        <p14:creationId xmlns:p14="http://schemas.microsoft.com/office/powerpoint/2010/main" val="424127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771774029"/>
              </p:ext>
            </p:extLst>
          </p:nvPr>
        </p:nvGraphicFramePr>
        <p:xfrm>
          <a:off x="870612" y="196566"/>
          <a:ext cx="9924768" cy="4198138"/>
        </p:xfrm>
        <a:graphic>
          <a:graphicData uri="http://schemas.openxmlformats.org/drawingml/2006/table">
            <a:tbl>
              <a:tblPr>
                <a:tableStyleId>{E8B1032C-EA38-4F05-BA0D-38AFFFC7BED3}</a:tableStyleId>
              </a:tblPr>
              <a:tblGrid>
                <a:gridCol w="5680314"/>
                <a:gridCol w="2456597"/>
                <a:gridCol w="1787857"/>
              </a:tblGrid>
              <a:tr h="308401">
                <a:tc>
                  <a:txBody>
                    <a:bodyPr/>
                    <a:lstStyle/>
                    <a:p>
                      <a:pPr marL="1373505" marR="1323975" algn="ctr">
                        <a:lnSpc>
                          <a:spcPct val="100000"/>
                        </a:lnSpc>
                        <a:spcBef>
                          <a:spcPts val="0"/>
                        </a:spcBef>
                        <a:spcAft>
                          <a:spcPts val="0"/>
                        </a:spcAft>
                      </a:pPr>
                      <a:r>
                        <a:rPr lang="en-US" sz="1500" b="1" dirty="0" err="1">
                          <a:effectLst/>
                          <a:latin typeface="Arial Unicode MS" panose="020B0604020202020204" pitchFamily="34" charset="-128"/>
                          <a:ea typeface="Arial Unicode MS" panose="020B0604020202020204" pitchFamily="34" charset="-128"/>
                          <a:cs typeface="Arial Unicode MS" panose="020B0604020202020204" pitchFamily="34" charset="-128"/>
                        </a:rPr>
                        <a:t>Composés</a:t>
                      </a:r>
                      <a:endParaRPr lang="fr-FR" sz="15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197485" algn="ctr">
                        <a:lnSpc>
                          <a:spcPct val="100000"/>
                        </a:lnSpc>
                        <a:spcBef>
                          <a:spcPts val="0"/>
                        </a:spcBef>
                        <a:spcAft>
                          <a:spcPts val="0"/>
                        </a:spcAft>
                      </a:pPr>
                      <a:r>
                        <a:rPr lang="en-US" sz="1500" b="1" dirty="0">
                          <a:effectLst/>
                          <a:latin typeface="Arial Unicode MS" panose="020B0604020202020204" pitchFamily="34" charset="-128"/>
                          <a:ea typeface="Arial Unicode MS" panose="020B0604020202020204" pitchFamily="34" charset="-128"/>
                          <a:cs typeface="Arial Unicode MS" panose="020B0604020202020204" pitchFamily="34" charset="-128"/>
                        </a:rPr>
                        <a:t>Temps de retention (min)</a:t>
                      </a:r>
                      <a:endParaRPr lang="fr-FR" sz="15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165100" algn="ctr">
                        <a:lnSpc>
                          <a:spcPct val="100000"/>
                        </a:lnSpc>
                        <a:spcBef>
                          <a:spcPts val="0"/>
                        </a:spcBef>
                        <a:spcAft>
                          <a:spcPts val="0"/>
                        </a:spcAft>
                      </a:pPr>
                      <a:r>
                        <a:rPr lang="en-US" sz="1500" b="1" dirty="0" err="1">
                          <a:effectLst/>
                          <a:latin typeface="Arial Unicode MS" panose="020B0604020202020204" pitchFamily="34" charset="-128"/>
                          <a:ea typeface="Arial Unicode MS" panose="020B0604020202020204" pitchFamily="34" charset="-128"/>
                          <a:cs typeface="Arial Unicode MS" panose="020B0604020202020204" pitchFamily="34" charset="-128"/>
                        </a:rPr>
                        <a:t>Pourcentage</a:t>
                      </a:r>
                      <a:r>
                        <a:rPr lang="en-US" sz="1500" b="1"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15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15240" algn="ctr">
                        <a:lnSpc>
                          <a:spcPct val="100000"/>
                        </a:lnSpc>
                        <a:spcBef>
                          <a:spcPts val="0"/>
                        </a:spcBef>
                        <a:spcAft>
                          <a:spcPts val="0"/>
                        </a:spcAft>
                      </a:pPr>
                      <a:r>
                        <a:rPr lang="en-US" sz="1500" dirty="0" err="1">
                          <a:effectLst/>
                          <a:latin typeface="Arial Unicode MS" panose="020B0604020202020204" pitchFamily="34" charset="-128"/>
                          <a:ea typeface="Arial Unicode MS" panose="020B0604020202020204" pitchFamily="34" charset="-128"/>
                          <a:cs typeface="Arial Unicode MS" panose="020B0604020202020204" pitchFamily="34" charset="-128"/>
                        </a:rPr>
                        <a:t>Eicosyl</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 acetate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12.42</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5.06</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308081">
                <a:tc>
                  <a:txBody>
                    <a:bodyPr/>
                    <a:lstStyle/>
                    <a:p>
                      <a:pPr marL="464185"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3,7,</a:t>
                      </a:r>
                      <a:r>
                        <a:rPr lang="en-US" sz="1500" spc="-35" dirty="0">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1,15-tetramethylhexadec-2-en-1-ol (phytol)</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12.45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4.03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65360">
                <a:tc>
                  <a:txBody>
                    <a:bodyPr/>
                    <a:lstStyle/>
                    <a:p>
                      <a:pPr marL="1234440" marR="1239520" algn="ctr">
                        <a:lnSpc>
                          <a:spcPct val="100000"/>
                        </a:lnSpc>
                        <a:spcBef>
                          <a:spcPts val="0"/>
                        </a:spcBef>
                        <a:spcAft>
                          <a:spcPts val="0"/>
                        </a:spcAft>
                      </a:pPr>
                      <a:r>
                        <a:rPr lang="en-US" sz="1500" spc="-70">
                          <a:effectLst/>
                          <a:latin typeface="Arial Unicode MS" panose="020B0604020202020204" pitchFamily="34" charset="-128"/>
                          <a:ea typeface="Arial Unicode MS" panose="020B0604020202020204" pitchFamily="34" charset="-128"/>
                          <a:cs typeface="Arial Unicode MS" panose="020B0604020202020204" pitchFamily="34" charset="-128"/>
                        </a:rPr>
                        <a:t>T</a:t>
                      </a: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etratetracontane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12.71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0.18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72955">
                <a:tc>
                  <a:txBody>
                    <a:bodyPr/>
                    <a:lstStyle/>
                    <a:p>
                      <a:pPr marL="1258570" marR="1262380"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Hexatriacontane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12.77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0.98</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660">
                <a:tc>
                  <a:txBody>
                    <a:bodyPr/>
                    <a:lstStyle/>
                    <a:p>
                      <a:pPr marL="1441450" marR="1446530"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Squalene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17.07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2.50</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946785"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2,4-Dibromo-6-phénylphenol</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17.63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0.45</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71945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Stigmast-5-én-3-yl-(Z)-octac-9-enoate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18.34</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0.21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9925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(3β)-Cholesta-4,6-dien-3-ol</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19.48</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72110" marR="375920"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0.</a:t>
                      </a:r>
                      <a:r>
                        <a:rPr lang="en-US" sz="1500" spc="-35" dirty="0">
                          <a:effectLst/>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1</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72326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(3β)-20-Méthylpregn-5-en-3-ylacetate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19.92</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0.05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7512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(3β)-(Acétyloxy)cholest-5-en-24-one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4360" marR="59880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22.89</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9570" marR="374015"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0.95</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74128">
                <a:tc>
                  <a:txBody>
                    <a:bodyPr/>
                    <a:lstStyle/>
                    <a:p>
                      <a:pPr marL="1160780" marR="1165860" algn="ctr">
                        <a:lnSpc>
                          <a:spcPct val="100000"/>
                        </a:lnSpc>
                        <a:spcBef>
                          <a:spcPts val="0"/>
                        </a:spcBef>
                        <a:spcAft>
                          <a:spcPts val="0"/>
                        </a:spcAft>
                      </a:pPr>
                      <a:r>
                        <a:rPr lang="en-US" sz="1500" dirty="0" err="1">
                          <a:effectLst/>
                          <a:latin typeface="Arial Unicode MS" panose="020B0604020202020204" pitchFamily="34" charset="-128"/>
                          <a:ea typeface="Arial Unicode MS" panose="020B0604020202020204" pitchFamily="34" charset="-128"/>
                          <a:cs typeface="Arial Unicode MS" panose="020B0604020202020204" pitchFamily="34" charset="-128"/>
                        </a:rPr>
                        <a:t>Stigmasterol</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 acetate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090" marR="60007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23.17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300" marR="37528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1.33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52072">
                <a:tc>
                  <a:txBody>
                    <a:bodyPr/>
                    <a:lstStyle/>
                    <a:p>
                      <a:pPr marL="1131570" marR="1138555"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Stigmastan-3,5-diene</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090" marR="60007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24.01</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37185" marR="343535"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26.29</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1057910"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3,5,7-Pregnatrien-20-one</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24.13</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3.65</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245425">
                <a:tc>
                  <a:txBody>
                    <a:bodyPr/>
                    <a:lstStyle/>
                    <a:p>
                      <a:pPr marL="843280"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(3β)-9,19-Cyclolanost-24-en-3-ol</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593725" marR="599440"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24.52</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8935" marR="374650" algn="ctr">
                        <a:lnSpc>
                          <a:spcPct val="100000"/>
                        </a:lnSpc>
                        <a:spcBef>
                          <a:spcPts val="0"/>
                        </a:spcBef>
                        <a:spcAft>
                          <a:spcPts val="0"/>
                        </a:spcAft>
                      </a:pPr>
                      <a:r>
                        <a:rPr lang="en-US" sz="1500">
                          <a:effectLst/>
                          <a:latin typeface="Arial Unicode MS" panose="020B0604020202020204" pitchFamily="34" charset="-128"/>
                          <a:ea typeface="Arial Unicode MS" panose="020B0604020202020204" pitchFamily="34" charset="-128"/>
                          <a:cs typeface="Arial Unicode MS" panose="020B0604020202020204" pitchFamily="34" charset="-128"/>
                        </a:rPr>
                        <a:t>0.57</a:t>
                      </a:r>
                      <a:endParaRPr lang="fr-FR" sz="15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r h="308081">
                <a:tc>
                  <a:txBody>
                    <a:bodyPr/>
                    <a:lstStyle/>
                    <a:p>
                      <a:pPr marL="313690" algn="ctr">
                        <a:lnSpc>
                          <a:spcPct val="100000"/>
                        </a:lnSpc>
                        <a:spcBef>
                          <a:spcPts val="0"/>
                        </a:spcBef>
                        <a:spcAft>
                          <a:spcPts val="0"/>
                        </a:spcAft>
                      </a:pPr>
                      <a:r>
                        <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rPr>
                        <a:t>(3</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β</a:t>
                      </a:r>
                      <a:r>
                        <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rPr>
                        <a:t>, 9</a:t>
                      </a: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β</a:t>
                      </a:r>
                      <a:r>
                        <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rPr>
                        <a:t>)-24-Méthylène-9,19-cyclolanostan-3-ylacetate</a:t>
                      </a:r>
                    </a:p>
                  </a:txBody>
                  <a:tcPr marL="0" marR="0" marT="0" marB="0"/>
                </a:tc>
                <a:tc>
                  <a:txBody>
                    <a:bodyPr/>
                    <a:lstStyle/>
                    <a:p>
                      <a:pPr marL="592455" marR="600710"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25.25</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c>
                  <a:txBody>
                    <a:bodyPr/>
                    <a:lstStyle/>
                    <a:p>
                      <a:pPr marL="367665" marR="375920" algn="ctr">
                        <a:lnSpc>
                          <a:spcPct val="100000"/>
                        </a:lnSpc>
                        <a:spcBef>
                          <a:spcPts val="0"/>
                        </a:spcBef>
                        <a:spcAft>
                          <a:spcPts val="0"/>
                        </a:spcAft>
                      </a:pPr>
                      <a:r>
                        <a:rPr lang="en-US" sz="1500" dirty="0">
                          <a:effectLst/>
                          <a:latin typeface="Arial Unicode MS" panose="020B0604020202020204" pitchFamily="34" charset="-128"/>
                          <a:ea typeface="Arial Unicode MS" panose="020B0604020202020204" pitchFamily="34" charset="-128"/>
                          <a:cs typeface="Arial Unicode MS" panose="020B0604020202020204" pitchFamily="34" charset="-128"/>
                        </a:rPr>
                        <a:t>0.26</a:t>
                      </a:r>
                      <a:endParaRPr lang="fr-FR" sz="15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0" marR="0" marT="0" marB="0"/>
                </a:tc>
              </a:tr>
            </a:tbl>
          </a:graphicData>
        </a:graphic>
      </p:graphicFrame>
      <p:sp>
        <p:nvSpPr>
          <p:cNvPr id="3" name="Rectangle 2"/>
          <p:cNvSpPr/>
          <p:nvPr/>
        </p:nvSpPr>
        <p:spPr>
          <a:xfrm>
            <a:off x="2429301" y="3343701"/>
            <a:ext cx="7997588" cy="232011"/>
          </a:xfrm>
          <a:prstGeom prst="rect">
            <a:avLst/>
          </a:prstGeom>
          <a:noFill/>
          <a:ln w="38100">
            <a:solidFill>
              <a:srgbClr val="D7380F"/>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noFill/>
            </a:endParaRPr>
          </a:p>
        </p:txBody>
      </p:sp>
      <p:pic>
        <p:nvPicPr>
          <p:cNvPr id="5" name="Image 4" descr="ChemSpider 2D Image | Stigmasta-3,5-diene | C29H48"/>
          <p:cNvPicPr/>
          <p:nvPr/>
        </p:nvPicPr>
        <p:blipFill>
          <a:blip r:embed="rId2">
            <a:extLst>
              <a:ext uri="{28A0092B-C50C-407E-A947-70E740481C1C}">
                <a14:useLocalDpi xmlns:a14="http://schemas.microsoft.com/office/drawing/2010/main" val="0"/>
              </a:ext>
            </a:extLst>
          </a:blip>
          <a:srcRect/>
          <a:stretch>
            <a:fillRect/>
          </a:stretch>
        </p:blipFill>
        <p:spPr bwMode="auto">
          <a:xfrm>
            <a:off x="870612" y="4584326"/>
            <a:ext cx="2446557" cy="2041662"/>
          </a:xfrm>
          <a:prstGeom prst="rect">
            <a:avLst/>
          </a:prstGeom>
          <a:noFill/>
          <a:ln>
            <a:noFill/>
          </a:ln>
        </p:spPr>
      </p:pic>
      <p:sp>
        <p:nvSpPr>
          <p:cNvPr id="6" name="ZoneTexte 5"/>
          <p:cNvSpPr txBox="1"/>
          <p:nvPr/>
        </p:nvSpPr>
        <p:spPr>
          <a:xfrm>
            <a:off x="3590125" y="4646830"/>
            <a:ext cx="8488144" cy="646331"/>
          </a:xfrm>
          <a:prstGeom prst="rect">
            <a:avLst/>
          </a:prstGeom>
          <a:noFill/>
        </p:spPr>
        <p:txBody>
          <a:bodyPr wrap="square" rtlCol="0">
            <a:spAutoFit/>
          </a:bodyPr>
          <a:lstStyle/>
          <a:p>
            <a:pPr algn="just"/>
            <a:r>
              <a:rPr lang="fr-FR"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Le squelette </a:t>
            </a:r>
            <a:r>
              <a:rPr lang="fr-FR"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à 4 </a:t>
            </a:r>
            <a:r>
              <a:rPr lang="fr-FR"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cycles est  </a:t>
            </a:r>
            <a:r>
              <a:rPr lang="fr-FR"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propre aux stéroïdes ainsi que des jonctions entre les cycles en tous points identiques. </a:t>
            </a:r>
          </a:p>
        </p:txBody>
      </p:sp>
      <p:sp>
        <p:nvSpPr>
          <p:cNvPr id="7" name="ZoneTexte 6"/>
          <p:cNvSpPr txBox="1"/>
          <p:nvPr/>
        </p:nvSpPr>
        <p:spPr>
          <a:xfrm>
            <a:off x="3590125" y="5536237"/>
            <a:ext cx="8488144" cy="646331"/>
          </a:xfrm>
          <a:prstGeom prst="rect">
            <a:avLst/>
          </a:prstGeom>
          <a:noFill/>
        </p:spPr>
        <p:txBody>
          <a:bodyPr wrap="square" rtlCol="0">
            <a:spAutoFit/>
          </a:bodyPr>
          <a:lstStyle/>
          <a:p>
            <a:pPr algn="just"/>
            <a:r>
              <a:rPr lang="fr-FR"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Ce </a:t>
            </a:r>
            <a:r>
              <a:rPr lang="fr-FR" dirty="0" err="1">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phytostérol</a:t>
            </a:r>
            <a:r>
              <a:rPr lang="fr-FR"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pourrait présenter des propriétés hormonales à l’exemple des   </a:t>
            </a:r>
            <a:r>
              <a:rPr lang="fr-FR" dirty="0" err="1">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brassinostéroïdes</a:t>
            </a:r>
            <a:r>
              <a:rPr lang="fr-FR"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fr-FR"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Mitchell </a:t>
            </a:r>
            <a:r>
              <a:rPr lang="fr-FR" i="1"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et al</a:t>
            </a:r>
            <a:r>
              <a:rPr lang="fr-FR"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 1970 </a:t>
            </a:r>
            <a:r>
              <a:rPr lang="fr-FR"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Tree>
    <p:extLst>
      <p:ext uri="{BB962C8B-B14F-4D97-AF65-F5344CB8AC3E}">
        <p14:creationId xmlns:p14="http://schemas.microsoft.com/office/powerpoint/2010/main" val="6614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49624" y="269509"/>
            <a:ext cx="2674930" cy="3496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Conclusion</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ZoneTexte 2"/>
          <p:cNvSpPr txBox="1"/>
          <p:nvPr/>
        </p:nvSpPr>
        <p:spPr>
          <a:xfrm>
            <a:off x="349622" y="809500"/>
            <a:ext cx="11143681" cy="646331"/>
          </a:xfrm>
          <a:prstGeom prst="rect">
            <a:avLst/>
          </a:prstGeom>
          <a:noFill/>
        </p:spPr>
        <p:txBody>
          <a:bodyPr wrap="square" rtlCol="0">
            <a:spAutoFit/>
          </a:bodyPr>
          <a:lstStyle/>
          <a:p>
            <a:pPr algn="just"/>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Les valeurs des paramètres physico-chimiques de l’huile de </a:t>
            </a:r>
            <a:r>
              <a:rPr lang="fr-FR" i="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i="1" dirty="0" err="1"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i="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se situent dans les marges des normes prescrites; l’huile de </a:t>
            </a:r>
            <a:r>
              <a:rPr lang="fr-FR" i="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i="1" dirty="0" err="1"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i="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peut –être un substitut de matière grasse végétale.  </a:t>
            </a:r>
          </a:p>
        </p:txBody>
      </p:sp>
      <p:sp>
        <p:nvSpPr>
          <p:cNvPr id="4" name="ZoneTexte 3"/>
          <p:cNvSpPr txBox="1"/>
          <p:nvPr/>
        </p:nvSpPr>
        <p:spPr>
          <a:xfrm>
            <a:off x="349621" y="1548002"/>
            <a:ext cx="11326643" cy="646331"/>
          </a:xfrm>
          <a:prstGeom prst="rect">
            <a:avLst/>
          </a:prstGeom>
          <a:noFill/>
        </p:spPr>
        <p:txBody>
          <a:bodyPr wrap="square" rtlCol="0">
            <a:spAutoFit/>
          </a:bodyPr>
          <a:lstStyle/>
          <a:p>
            <a:pPr algn="just"/>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La matière grasse de </a:t>
            </a:r>
            <a:r>
              <a:rPr lang="fr-FR" i="1" dirty="0" smtClean="0">
                <a:latin typeface="Arial Unicode MS" panose="020B0604020202020204" pitchFamily="34" charset="-128"/>
                <a:ea typeface="Arial Unicode MS" panose="020B0604020202020204" pitchFamily="34" charset="-128"/>
                <a:cs typeface="Arial Unicode MS" panose="020B0604020202020204" pitchFamily="34" charset="-128"/>
              </a:rPr>
              <a:t>M. </a:t>
            </a:r>
            <a:r>
              <a:rPr lang="fr-FR" i="1" dirty="0" err="1" smtClean="0">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i="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contient des acides gras essentiels (acides palmitique et </a:t>
            </a:r>
            <a:r>
              <a:rPr lang="fr-FR" dirty="0" err="1" smtClean="0">
                <a:latin typeface="Arial Unicode MS" panose="020B0604020202020204" pitchFamily="34" charset="-128"/>
                <a:ea typeface="Arial Unicode MS" panose="020B0604020202020204" pitchFamily="34" charset="-128"/>
                <a:cs typeface="Arial Unicode MS" panose="020B0604020202020204" pitchFamily="34" charset="-128"/>
              </a:rPr>
              <a:t>linoleique</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 qui en font un potentiel candidat en cosmétique et en agro-alimentaire. </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 name="ZoneTexte 4"/>
          <p:cNvSpPr txBox="1"/>
          <p:nvPr/>
        </p:nvSpPr>
        <p:spPr>
          <a:xfrm>
            <a:off x="349620" y="2384700"/>
            <a:ext cx="11326643" cy="646331"/>
          </a:xfrm>
          <a:prstGeom prst="rect">
            <a:avLst/>
          </a:prstGeom>
          <a:noFill/>
        </p:spPr>
        <p:txBody>
          <a:bodyPr wrap="square" rtlCol="0">
            <a:spAutoFit/>
          </a:bodyPr>
          <a:lstStyle/>
          <a:p>
            <a:pPr algn="just"/>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Les insaponifiables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de </a:t>
            </a:r>
            <a:r>
              <a:rPr lang="fr-FR" i="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i="1" dirty="0" err="1"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i="1"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ont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une teneur variée en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composés,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dotés de potentiels pharmacologiques connus. Le composé majoritaire est </a:t>
            </a:r>
            <a:r>
              <a:rPr lang="en-US"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Stigmastan-3,5-diene.</a:t>
            </a:r>
            <a:endPar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Rectangle à coins arrondis 5"/>
          <p:cNvSpPr/>
          <p:nvPr/>
        </p:nvSpPr>
        <p:spPr>
          <a:xfrm>
            <a:off x="349620" y="3610276"/>
            <a:ext cx="2674930" cy="3496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Perspectives</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ZoneTexte 6"/>
          <p:cNvSpPr txBox="1"/>
          <p:nvPr/>
        </p:nvSpPr>
        <p:spPr>
          <a:xfrm>
            <a:off x="258140" y="4150267"/>
            <a:ext cx="11326643" cy="369332"/>
          </a:xfrm>
          <a:prstGeom prst="rect">
            <a:avLst/>
          </a:prstGeom>
          <a:noFill/>
        </p:spPr>
        <p:txBody>
          <a:bodyPr wrap="square" rtlCol="0">
            <a:spAutoFit/>
          </a:bodyPr>
          <a:lstStyle/>
          <a:p>
            <a:pPr algn="just"/>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Activités biologiques: Potentiel antifongique, potentiel antibactérien, potentiel antioxydant. </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ZoneTexte 7"/>
          <p:cNvSpPr txBox="1"/>
          <p:nvPr/>
        </p:nvSpPr>
        <p:spPr>
          <a:xfrm>
            <a:off x="258140" y="4662881"/>
            <a:ext cx="11124967" cy="369332"/>
          </a:xfrm>
          <a:prstGeom prst="rect">
            <a:avLst/>
          </a:prstGeom>
          <a:noFill/>
        </p:spPr>
        <p:txBody>
          <a:bodyPr wrap="square" rtlCol="0">
            <a:spAutoFit/>
          </a:bodyPr>
          <a:lstStyle/>
          <a:p>
            <a:pPr algn="just"/>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Séparation et caractérisation des composés actifs</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37789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style.rotation</p:attrName>
                                        </p:attrNameLst>
                                      </p:cBhvr>
                                      <p:tavLst>
                                        <p:tav tm="0">
                                          <p:val>
                                            <p:fltVal val="90"/>
                                          </p:val>
                                        </p:tav>
                                        <p:tav tm="100000">
                                          <p:val>
                                            <p:fltVal val="0"/>
                                          </p:val>
                                        </p:tav>
                                      </p:tavLst>
                                    </p:anim>
                                    <p:animEffect transition="in" filter="fade">
                                      <p:cBhvr>
                                        <p:cTn id="30" dur="10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animBg="1"/>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UQTR - UniversitÃ© du QuÃ©bec Ã  Trois-RiviÃ¨res"/>
          <p:cNvPicPr/>
          <p:nvPr/>
        </p:nvPicPr>
        <p:blipFill>
          <a:blip r:embed="rId2">
            <a:extLst>
              <a:ext uri="{28A0092B-C50C-407E-A947-70E740481C1C}">
                <a14:useLocalDpi xmlns:a14="http://schemas.microsoft.com/office/drawing/2010/main" val="0"/>
              </a:ext>
            </a:extLst>
          </a:blip>
          <a:srcRect/>
          <a:stretch>
            <a:fillRect/>
          </a:stretch>
        </p:blipFill>
        <p:spPr bwMode="auto">
          <a:xfrm>
            <a:off x="8513722" y="3906588"/>
            <a:ext cx="2372678" cy="1727077"/>
          </a:xfrm>
          <a:prstGeom prst="rect">
            <a:avLst/>
          </a:prstGeom>
          <a:noFill/>
          <a:ln>
            <a:noFill/>
          </a:ln>
        </p:spPr>
      </p:pic>
      <p:sp>
        <p:nvSpPr>
          <p:cNvPr id="7" name="Rectangle 6"/>
          <p:cNvSpPr/>
          <p:nvPr/>
        </p:nvSpPr>
        <p:spPr>
          <a:xfrm>
            <a:off x="2938157" y="304891"/>
            <a:ext cx="5575565" cy="1015663"/>
          </a:xfrm>
          <a:prstGeom prst="rect">
            <a:avLst/>
          </a:prstGeom>
          <a:noFill/>
          <a:ln>
            <a:noFill/>
          </a:ln>
        </p:spPr>
        <p:txBody>
          <a:bodyPr wrap="none" lIns="91440" tIns="45720" rIns="91440" bIns="45720">
            <a:spAutoFit/>
          </a:bodyPr>
          <a:lstStyle/>
          <a:p>
            <a:pPr algn="ctr"/>
            <a:r>
              <a:rPr lang="fr-FR" sz="6000" b="1" dirty="0" smtClean="0">
                <a:ln w="12700">
                  <a:solidFill>
                    <a:schemeClr val="accent1"/>
                  </a:solidFill>
                  <a:prstDash val="solid"/>
                </a:ln>
                <a:pattFill prst="pct90">
                  <a:fgClr>
                    <a:srgbClr val="00B050"/>
                  </a:fgClr>
                  <a:bgClr>
                    <a:schemeClr val="bg1"/>
                  </a:bgClr>
                </a:pattFill>
                <a:effectLst>
                  <a:outerShdw dist="38100" dir="2640000" algn="bl" rotWithShape="0">
                    <a:schemeClr val="accent1"/>
                  </a:outerShdw>
                </a:effectLst>
                <a:latin typeface="Arial Unicode MS" panose="020B0604020202020204" pitchFamily="34" charset="-128"/>
                <a:ea typeface="Arial Unicode MS" panose="020B0604020202020204" pitchFamily="34" charset="-128"/>
                <a:cs typeface="Arial Unicode MS" panose="020B0604020202020204" pitchFamily="34" charset="-128"/>
              </a:rPr>
              <a:t>Remerciements</a:t>
            </a:r>
            <a:endParaRPr lang="fr-FR" sz="6000" b="1" dirty="0">
              <a:ln w="12700">
                <a:solidFill>
                  <a:schemeClr val="accent1"/>
                </a:solidFill>
                <a:prstDash val="solid"/>
              </a:ln>
              <a:pattFill prst="pct90">
                <a:fgClr>
                  <a:srgbClr val="00B050"/>
                </a:fgClr>
                <a:bgClr>
                  <a:schemeClr val="bg1"/>
                </a:bgClr>
              </a:pattFill>
              <a:effectLst>
                <a:outerShdw dist="38100" dir="2640000" algn="bl" rotWithShape="0">
                  <a:schemeClr val="accent1"/>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8" name="Picture 49" descr="Laboratoire de Chimie BioOrganique et de Substances Naturel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4936" y="3906588"/>
            <a:ext cx="2053345" cy="1601609"/>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p:cNvSpPr txBox="1"/>
          <p:nvPr/>
        </p:nvSpPr>
        <p:spPr>
          <a:xfrm>
            <a:off x="2078703" y="5481301"/>
            <a:ext cx="3345810" cy="523220"/>
          </a:xfrm>
          <a:prstGeom prst="rect">
            <a:avLst/>
          </a:prstGeom>
          <a:noFill/>
        </p:spPr>
        <p:txBody>
          <a:bodyPr wrap="square" rtlCol="0">
            <a:spAutoFit/>
          </a:bodyPr>
          <a:lstStyle/>
          <a:p>
            <a:pPr algn="just"/>
            <a:r>
              <a:rPr lang="fr-FR" sz="1400" dirty="0" smtClean="0">
                <a:latin typeface="Arial Unicode MS" panose="020B0604020202020204" pitchFamily="34" charset="-128"/>
                <a:ea typeface="Arial Unicode MS" panose="020B0604020202020204" pitchFamily="34" charset="-128"/>
                <a:cs typeface="Arial Unicode MS" panose="020B0604020202020204" pitchFamily="34" charset="-128"/>
              </a:rPr>
              <a:t>Laboratoire de Chimie Bio-Organique et de Substances Naturelles</a:t>
            </a:r>
            <a:endParaRPr lang="fr-FR"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 name="ZoneTexte 9"/>
          <p:cNvSpPr txBox="1"/>
          <p:nvPr/>
        </p:nvSpPr>
        <p:spPr>
          <a:xfrm>
            <a:off x="8186175" y="5850632"/>
            <a:ext cx="3345810" cy="307777"/>
          </a:xfrm>
          <a:prstGeom prst="rect">
            <a:avLst/>
          </a:prstGeom>
          <a:noFill/>
        </p:spPr>
        <p:txBody>
          <a:bodyPr wrap="square" rtlCol="0">
            <a:spAutoFit/>
          </a:bodyPr>
          <a:lstStyle/>
          <a:p>
            <a:pPr algn="just"/>
            <a:r>
              <a:rPr lang="fr-FR" sz="1400" dirty="0" smtClean="0">
                <a:latin typeface="Arial Unicode MS" panose="020B0604020202020204" pitchFamily="34" charset="-128"/>
                <a:ea typeface="Arial Unicode MS" panose="020B0604020202020204" pitchFamily="34" charset="-128"/>
                <a:cs typeface="Arial Unicode MS" panose="020B0604020202020204" pitchFamily="34" charset="-128"/>
              </a:rPr>
              <a:t>Université de Québec à Trois Rivières</a:t>
            </a:r>
            <a:endParaRPr lang="fr-FR"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1" name="Image 10"/>
          <p:cNvPicPr/>
          <p:nvPr/>
        </p:nvPicPr>
        <p:blipFill>
          <a:blip r:embed="rId4" cstate="print">
            <a:extLst>
              <a:ext uri="{28A0092B-C50C-407E-A947-70E740481C1C}">
                <a14:useLocalDpi xmlns:a14="http://schemas.microsoft.com/office/drawing/2010/main" val="0"/>
              </a:ext>
            </a:extLst>
          </a:blip>
          <a:srcRect b="15385"/>
          <a:stretch>
            <a:fillRect/>
          </a:stretch>
        </p:blipFill>
        <p:spPr bwMode="auto">
          <a:xfrm>
            <a:off x="5253446" y="1675306"/>
            <a:ext cx="1895318" cy="1548984"/>
          </a:xfrm>
          <a:prstGeom prst="rect">
            <a:avLst/>
          </a:prstGeom>
          <a:noFill/>
          <a:ln>
            <a:noFill/>
          </a:ln>
        </p:spPr>
      </p:pic>
    </p:spTree>
    <p:extLst>
      <p:ext uri="{BB962C8B-B14F-4D97-AF65-F5344CB8AC3E}">
        <p14:creationId xmlns:p14="http://schemas.microsoft.com/office/powerpoint/2010/main" val="551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fltVal val="0"/>
                                          </p:val>
                                        </p:tav>
                                        <p:tav tm="100000">
                                          <p:val>
                                            <p:strVal val="#ppt_w"/>
                                          </p:val>
                                        </p:tav>
                                      </p:tavLst>
                                    </p:anim>
                                    <p:anim calcmode="lin" valueType="num">
                                      <p:cBhvr>
                                        <p:cTn id="15" dur="1000" fill="hold"/>
                                        <p:tgtEl>
                                          <p:spTgt spid="11"/>
                                        </p:tgtEl>
                                        <p:attrNameLst>
                                          <p:attrName>ppt_h</p:attrName>
                                        </p:attrNameLst>
                                      </p:cBhvr>
                                      <p:tavLst>
                                        <p:tav tm="0">
                                          <p:val>
                                            <p:fltVal val="0"/>
                                          </p:val>
                                        </p:tav>
                                        <p:tav tm="100000">
                                          <p:val>
                                            <p:strVal val="#ppt_h"/>
                                          </p:val>
                                        </p:tav>
                                      </p:tavLst>
                                    </p:anim>
                                    <p:anim calcmode="lin" valueType="num">
                                      <p:cBhvr>
                                        <p:cTn id="16" dur="1000" fill="hold"/>
                                        <p:tgtEl>
                                          <p:spTgt spid="11"/>
                                        </p:tgtEl>
                                        <p:attrNameLst>
                                          <p:attrName>style.rotation</p:attrName>
                                        </p:attrNameLst>
                                      </p:cBhvr>
                                      <p:tavLst>
                                        <p:tav tm="0">
                                          <p:val>
                                            <p:fltVal val="90"/>
                                          </p:val>
                                        </p:tav>
                                        <p:tav tm="100000">
                                          <p:val>
                                            <p:fltVal val="0"/>
                                          </p:val>
                                        </p:tav>
                                      </p:tavLst>
                                    </p:anim>
                                    <p:animEffect transition="in" filter="fade">
                                      <p:cBhvr>
                                        <p:cTn id="17" dur="1000"/>
                                        <p:tgtEl>
                                          <p:spTgt spid="11"/>
                                        </p:tgtEl>
                                      </p:cBhvr>
                                    </p:animEffect>
                                  </p:childTnLst>
                                </p:cTn>
                              </p:par>
                              <p:par>
                                <p:cTn id="18" presetID="31" presetClass="entr" presetSubtype="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fltVal val="0"/>
                                          </p:val>
                                        </p:tav>
                                        <p:tav tm="100000">
                                          <p:val>
                                            <p:strVal val="#ppt_w"/>
                                          </p:val>
                                        </p:tav>
                                      </p:tavLst>
                                    </p:anim>
                                    <p:anim calcmode="lin" valueType="num">
                                      <p:cBhvr>
                                        <p:cTn id="21" dur="1000" fill="hold"/>
                                        <p:tgtEl>
                                          <p:spTgt spid="8"/>
                                        </p:tgtEl>
                                        <p:attrNameLst>
                                          <p:attrName>ppt_h</p:attrName>
                                        </p:attrNameLst>
                                      </p:cBhvr>
                                      <p:tavLst>
                                        <p:tav tm="0">
                                          <p:val>
                                            <p:fltVal val="0"/>
                                          </p:val>
                                        </p:tav>
                                        <p:tav tm="100000">
                                          <p:val>
                                            <p:strVal val="#ppt_h"/>
                                          </p:val>
                                        </p:tav>
                                      </p:tavLst>
                                    </p:anim>
                                    <p:anim calcmode="lin" valueType="num">
                                      <p:cBhvr>
                                        <p:cTn id="22" dur="1000" fill="hold"/>
                                        <p:tgtEl>
                                          <p:spTgt spid="8"/>
                                        </p:tgtEl>
                                        <p:attrNameLst>
                                          <p:attrName>style.rotation</p:attrName>
                                        </p:attrNameLst>
                                      </p:cBhvr>
                                      <p:tavLst>
                                        <p:tav tm="0">
                                          <p:val>
                                            <p:fltVal val="90"/>
                                          </p:val>
                                        </p:tav>
                                        <p:tav tm="100000">
                                          <p:val>
                                            <p:fltVal val="0"/>
                                          </p:val>
                                        </p:tav>
                                      </p:tavLst>
                                    </p:anim>
                                    <p:animEffect transition="in" filter="fade">
                                      <p:cBhvr>
                                        <p:cTn id="23" dur="1000"/>
                                        <p:tgtEl>
                                          <p:spTgt spid="8"/>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fltVal val="0"/>
                                          </p:val>
                                        </p:tav>
                                        <p:tav tm="100000">
                                          <p:val>
                                            <p:strVal val="#ppt_w"/>
                                          </p:val>
                                        </p:tav>
                                      </p:tavLst>
                                    </p:anim>
                                    <p:anim calcmode="lin" valueType="num">
                                      <p:cBhvr>
                                        <p:cTn id="27" dur="1000" fill="hold"/>
                                        <p:tgtEl>
                                          <p:spTgt spid="9"/>
                                        </p:tgtEl>
                                        <p:attrNameLst>
                                          <p:attrName>ppt_h</p:attrName>
                                        </p:attrNameLst>
                                      </p:cBhvr>
                                      <p:tavLst>
                                        <p:tav tm="0">
                                          <p:val>
                                            <p:fltVal val="0"/>
                                          </p:val>
                                        </p:tav>
                                        <p:tav tm="100000">
                                          <p:val>
                                            <p:strVal val="#ppt_h"/>
                                          </p:val>
                                        </p:tav>
                                      </p:tavLst>
                                    </p:anim>
                                    <p:anim calcmode="lin" valueType="num">
                                      <p:cBhvr>
                                        <p:cTn id="28" dur="1000" fill="hold"/>
                                        <p:tgtEl>
                                          <p:spTgt spid="9"/>
                                        </p:tgtEl>
                                        <p:attrNameLst>
                                          <p:attrName>style.rotation</p:attrName>
                                        </p:attrNameLst>
                                      </p:cBhvr>
                                      <p:tavLst>
                                        <p:tav tm="0">
                                          <p:val>
                                            <p:fltVal val="90"/>
                                          </p:val>
                                        </p:tav>
                                        <p:tav tm="100000">
                                          <p:val>
                                            <p:fltVal val="0"/>
                                          </p:val>
                                        </p:tav>
                                      </p:tavLst>
                                    </p:anim>
                                    <p:animEffect transition="in" filter="fade">
                                      <p:cBhvr>
                                        <p:cTn id="29" dur="10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down)">
                                      <p:cBhvr>
                                        <p:cTn id="34" dur="580">
                                          <p:stCondLst>
                                            <p:cond delay="0"/>
                                          </p:stCondLst>
                                        </p:cTn>
                                        <p:tgtEl>
                                          <p:spTgt spid="6"/>
                                        </p:tgtEl>
                                      </p:cBhvr>
                                    </p:animEffect>
                                    <p:anim calcmode="lin" valueType="num">
                                      <p:cBhvr>
                                        <p:cTn id="3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0" dur="26">
                                          <p:stCondLst>
                                            <p:cond delay="650"/>
                                          </p:stCondLst>
                                        </p:cTn>
                                        <p:tgtEl>
                                          <p:spTgt spid="6"/>
                                        </p:tgtEl>
                                      </p:cBhvr>
                                      <p:to x="100000" y="60000"/>
                                    </p:animScale>
                                    <p:animScale>
                                      <p:cBhvr>
                                        <p:cTn id="41" dur="166" decel="50000">
                                          <p:stCondLst>
                                            <p:cond delay="676"/>
                                          </p:stCondLst>
                                        </p:cTn>
                                        <p:tgtEl>
                                          <p:spTgt spid="6"/>
                                        </p:tgtEl>
                                      </p:cBhvr>
                                      <p:to x="100000" y="100000"/>
                                    </p:animScale>
                                    <p:animScale>
                                      <p:cBhvr>
                                        <p:cTn id="42" dur="26">
                                          <p:stCondLst>
                                            <p:cond delay="1312"/>
                                          </p:stCondLst>
                                        </p:cTn>
                                        <p:tgtEl>
                                          <p:spTgt spid="6"/>
                                        </p:tgtEl>
                                      </p:cBhvr>
                                      <p:to x="100000" y="80000"/>
                                    </p:animScale>
                                    <p:animScale>
                                      <p:cBhvr>
                                        <p:cTn id="43" dur="166" decel="50000">
                                          <p:stCondLst>
                                            <p:cond delay="1338"/>
                                          </p:stCondLst>
                                        </p:cTn>
                                        <p:tgtEl>
                                          <p:spTgt spid="6"/>
                                        </p:tgtEl>
                                      </p:cBhvr>
                                      <p:to x="100000" y="100000"/>
                                    </p:animScale>
                                    <p:animScale>
                                      <p:cBhvr>
                                        <p:cTn id="44" dur="26">
                                          <p:stCondLst>
                                            <p:cond delay="1642"/>
                                          </p:stCondLst>
                                        </p:cTn>
                                        <p:tgtEl>
                                          <p:spTgt spid="6"/>
                                        </p:tgtEl>
                                      </p:cBhvr>
                                      <p:to x="100000" y="90000"/>
                                    </p:animScale>
                                    <p:animScale>
                                      <p:cBhvr>
                                        <p:cTn id="45" dur="166" decel="50000">
                                          <p:stCondLst>
                                            <p:cond delay="1668"/>
                                          </p:stCondLst>
                                        </p:cTn>
                                        <p:tgtEl>
                                          <p:spTgt spid="6"/>
                                        </p:tgtEl>
                                      </p:cBhvr>
                                      <p:to x="100000" y="100000"/>
                                    </p:animScale>
                                    <p:animScale>
                                      <p:cBhvr>
                                        <p:cTn id="46" dur="26">
                                          <p:stCondLst>
                                            <p:cond delay="1808"/>
                                          </p:stCondLst>
                                        </p:cTn>
                                        <p:tgtEl>
                                          <p:spTgt spid="6"/>
                                        </p:tgtEl>
                                      </p:cBhvr>
                                      <p:to x="100000" y="95000"/>
                                    </p:animScale>
                                    <p:animScale>
                                      <p:cBhvr>
                                        <p:cTn id="47" dur="166" decel="50000">
                                          <p:stCondLst>
                                            <p:cond delay="1834"/>
                                          </p:stCondLst>
                                        </p:cTn>
                                        <p:tgtEl>
                                          <p:spTgt spid="6"/>
                                        </p:tgtEl>
                                      </p:cBhvr>
                                      <p:to x="100000" y="100000"/>
                                    </p:animScale>
                                  </p:childTnLst>
                                </p:cTn>
                              </p:par>
                              <p:par>
                                <p:cTn id="48" presetID="26"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down)">
                                      <p:cBhvr>
                                        <p:cTn id="50" dur="580">
                                          <p:stCondLst>
                                            <p:cond delay="0"/>
                                          </p:stCondLst>
                                        </p:cTn>
                                        <p:tgtEl>
                                          <p:spTgt spid="10"/>
                                        </p:tgtEl>
                                      </p:cBhvr>
                                    </p:animEffect>
                                    <p:anim calcmode="lin" valueType="num">
                                      <p:cBhvr>
                                        <p:cTn id="5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56" dur="26">
                                          <p:stCondLst>
                                            <p:cond delay="650"/>
                                          </p:stCondLst>
                                        </p:cTn>
                                        <p:tgtEl>
                                          <p:spTgt spid="10"/>
                                        </p:tgtEl>
                                      </p:cBhvr>
                                      <p:to x="100000" y="60000"/>
                                    </p:animScale>
                                    <p:animScale>
                                      <p:cBhvr>
                                        <p:cTn id="57" dur="166" decel="50000">
                                          <p:stCondLst>
                                            <p:cond delay="676"/>
                                          </p:stCondLst>
                                        </p:cTn>
                                        <p:tgtEl>
                                          <p:spTgt spid="10"/>
                                        </p:tgtEl>
                                      </p:cBhvr>
                                      <p:to x="100000" y="100000"/>
                                    </p:animScale>
                                    <p:animScale>
                                      <p:cBhvr>
                                        <p:cTn id="58" dur="26">
                                          <p:stCondLst>
                                            <p:cond delay="1312"/>
                                          </p:stCondLst>
                                        </p:cTn>
                                        <p:tgtEl>
                                          <p:spTgt spid="10"/>
                                        </p:tgtEl>
                                      </p:cBhvr>
                                      <p:to x="100000" y="80000"/>
                                    </p:animScale>
                                    <p:animScale>
                                      <p:cBhvr>
                                        <p:cTn id="59" dur="166" decel="50000">
                                          <p:stCondLst>
                                            <p:cond delay="1338"/>
                                          </p:stCondLst>
                                        </p:cTn>
                                        <p:tgtEl>
                                          <p:spTgt spid="10"/>
                                        </p:tgtEl>
                                      </p:cBhvr>
                                      <p:to x="100000" y="100000"/>
                                    </p:animScale>
                                    <p:animScale>
                                      <p:cBhvr>
                                        <p:cTn id="60" dur="26">
                                          <p:stCondLst>
                                            <p:cond delay="1642"/>
                                          </p:stCondLst>
                                        </p:cTn>
                                        <p:tgtEl>
                                          <p:spTgt spid="10"/>
                                        </p:tgtEl>
                                      </p:cBhvr>
                                      <p:to x="100000" y="90000"/>
                                    </p:animScale>
                                    <p:animScale>
                                      <p:cBhvr>
                                        <p:cTn id="61" dur="166" decel="50000">
                                          <p:stCondLst>
                                            <p:cond delay="1668"/>
                                          </p:stCondLst>
                                        </p:cTn>
                                        <p:tgtEl>
                                          <p:spTgt spid="10"/>
                                        </p:tgtEl>
                                      </p:cBhvr>
                                      <p:to x="100000" y="100000"/>
                                    </p:animScale>
                                    <p:animScale>
                                      <p:cBhvr>
                                        <p:cTn id="62" dur="26">
                                          <p:stCondLst>
                                            <p:cond delay="1808"/>
                                          </p:stCondLst>
                                        </p:cTn>
                                        <p:tgtEl>
                                          <p:spTgt spid="10"/>
                                        </p:tgtEl>
                                      </p:cBhvr>
                                      <p:to x="100000" y="95000"/>
                                    </p:animScale>
                                    <p:animScale>
                                      <p:cBhvr>
                                        <p:cTn id="63"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49624" y="282388"/>
            <a:ext cx="3213847" cy="3496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Plan</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2630403" y="1002707"/>
            <a:ext cx="5225709" cy="430338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spcBef>
                <a:spcPts val="600"/>
              </a:spcBef>
              <a:spcAft>
                <a:spcPts val="1200"/>
              </a:spcAft>
            </a:pPr>
            <a:r>
              <a:rPr lang="fr-FR" sz="3000" b="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Contexte et problématique</a:t>
            </a:r>
          </a:p>
          <a:p>
            <a:pPr algn="just">
              <a:lnSpc>
                <a:spcPct val="150000"/>
              </a:lnSpc>
              <a:spcBef>
                <a:spcPts val="600"/>
              </a:spcBef>
              <a:spcAft>
                <a:spcPts val="1200"/>
              </a:spcAft>
            </a:pPr>
            <a:r>
              <a:rPr lang="fr-FR" sz="3000" b="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Matériel et Méthodes</a:t>
            </a:r>
          </a:p>
          <a:p>
            <a:pPr algn="just">
              <a:lnSpc>
                <a:spcPct val="150000"/>
              </a:lnSpc>
              <a:spcBef>
                <a:spcPts val="600"/>
              </a:spcBef>
              <a:spcAft>
                <a:spcPts val="1200"/>
              </a:spcAft>
            </a:pPr>
            <a:r>
              <a:rPr lang="fr-FR" sz="3000" b="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Résultats et discussion</a:t>
            </a:r>
          </a:p>
          <a:p>
            <a:pPr algn="just">
              <a:lnSpc>
                <a:spcPct val="150000"/>
              </a:lnSpc>
              <a:spcBef>
                <a:spcPts val="600"/>
              </a:spcBef>
              <a:spcAft>
                <a:spcPts val="1200"/>
              </a:spcAft>
            </a:pPr>
            <a:r>
              <a:rPr lang="fr-FR" sz="3000" b="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Conclusion</a:t>
            </a:r>
          </a:p>
          <a:p>
            <a:pPr algn="just">
              <a:lnSpc>
                <a:spcPct val="150000"/>
              </a:lnSpc>
              <a:spcBef>
                <a:spcPts val="600"/>
              </a:spcBef>
              <a:spcAft>
                <a:spcPts val="1200"/>
              </a:spcAft>
            </a:pPr>
            <a:r>
              <a:rPr lang="fr-FR" sz="3000" b="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Perspectives </a:t>
            </a:r>
            <a:endParaRPr lang="fr-FR" sz="3000" b="1"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844014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49624" y="269509"/>
            <a:ext cx="4042072" cy="3496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Contexte et problématique</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 name="Rectangle 4"/>
          <p:cNvSpPr/>
          <p:nvPr/>
        </p:nvSpPr>
        <p:spPr>
          <a:xfrm>
            <a:off x="349624" y="751877"/>
            <a:ext cx="11282082" cy="90212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Les oléagineuses sont des plantes dont les graines ou les fruits sont riches en lipides. On distingue les oléagineuses conventionnelles (olive, noix, arachide,…) et les oléagineuses non conventionnelles.</a:t>
            </a:r>
            <a:endParaRPr lang="fr-FR" sz="2000"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Rectangle 5"/>
          <p:cNvSpPr/>
          <p:nvPr/>
        </p:nvSpPr>
        <p:spPr>
          <a:xfrm>
            <a:off x="349624" y="1897171"/>
            <a:ext cx="11282082" cy="60511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Ces huiles végétales présentent des propriétés spécifiques intéressantes, liées en partie à la présence des insaponifiables.   </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Rectangle 6"/>
          <p:cNvSpPr/>
          <p:nvPr/>
        </p:nvSpPr>
        <p:spPr>
          <a:xfrm>
            <a:off x="349624" y="2692260"/>
            <a:ext cx="11282082" cy="92784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L’insaponifiable est la partie non glucidique d’une huile; elle ne peut pas être saponifiée. Elle sera ainsi retrouvée intégralement dans le savon, sans transformation ni dégradation aucune, et gardera toutes ses propriétés initiales.     </a:t>
            </a:r>
          </a:p>
        </p:txBody>
      </p:sp>
      <p:sp>
        <p:nvSpPr>
          <p:cNvPr id="8" name="Rectangle 7"/>
          <p:cNvSpPr/>
          <p:nvPr/>
        </p:nvSpPr>
        <p:spPr>
          <a:xfrm>
            <a:off x="349624" y="3778604"/>
            <a:ext cx="11282082" cy="88752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L’insaponifiable est un mélange de composés lipophiles qui peuvent avoir une action hautement bénéfique sur le tissu conjonctif, et amélioreraient ainsi l’état de la peau voire une action thérapeutique .     </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p:cNvSpPr/>
          <p:nvPr/>
        </p:nvSpPr>
        <p:spPr>
          <a:xfrm>
            <a:off x="349624" y="4935058"/>
            <a:ext cx="11282082" cy="51099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La flore ivoirienne renferme de nombreuses plantes </a:t>
            </a: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oléifères, l’exemple de </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Myrianthus </a:t>
            </a:r>
            <a:r>
              <a:rPr lang="fr-FR" sz="2000" i="1" dirty="0" err="1"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fr-FR" sz="2000" dirty="0" err="1"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Cecropiaceae</a:t>
            </a: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dont les graines restent </a:t>
            </a:r>
            <a:r>
              <a:rPr lang="fr-FR" sz="2000"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encore sous </a:t>
            </a: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exploitées.   </a:t>
            </a:r>
            <a:endParaRPr lang="fr-FR" sz="2000"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 name="Rectangle 9"/>
          <p:cNvSpPr/>
          <p:nvPr/>
        </p:nvSpPr>
        <p:spPr>
          <a:xfrm>
            <a:off x="349624" y="5714977"/>
            <a:ext cx="11282082" cy="76648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Une étude a mis en évidence la composition en acides gras d’une espèce de la flore congolaise (</a:t>
            </a:r>
            <a:r>
              <a:rPr lang="fr-FR"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Minzangi</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i="1" dirty="0" smtClean="0">
                <a:latin typeface="Arial Unicode MS" panose="020B0604020202020204" pitchFamily="34" charset="-128"/>
                <a:ea typeface="Arial Unicode MS" panose="020B0604020202020204" pitchFamily="34" charset="-128"/>
                <a:cs typeface="Arial Unicode MS" panose="020B0604020202020204" pitchFamily="34" charset="-128"/>
              </a:rPr>
              <a:t>et al.</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2011), pas de données notables sur la fraction insaponifiable.  </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22123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80818" y="2003612"/>
            <a:ext cx="3213847" cy="3496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Objectifs</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Rectangle 5"/>
          <p:cNvSpPr/>
          <p:nvPr/>
        </p:nvSpPr>
        <p:spPr>
          <a:xfrm>
            <a:off x="280818" y="315057"/>
            <a:ext cx="11282082" cy="122944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Vu que les insaponifiables n’entrent pas en compte lors de la réaction de saponification, il est donc plus qu’intéressant d’incorporer des produits pouvant en contenir en bonne proportion afin de pourvoir un savon de propriétés bénéfiques. L’exploration de nouvelles sources prometteuses d’insaponifiables naturels serait une issue; le cas de </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sz="2000" i="1" dirty="0" err="1"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qui retient notre attention.  </a:t>
            </a:r>
            <a:endParaRPr lang="fr-FR" sz="2000"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Rectangle 6"/>
          <p:cNvSpPr/>
          <p:nvPr/>
        </p:nvSpPr>
        <p:spPr>
          <a:xfrm>
            <a:off x="280818" y="2524855"/>
            <a:ext cx="11282082" cy="61088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Cette étude est une contribution à la valorisation de l’huile </a:t>
            </a:r>
            <a:r>
              <a:rPr lang="fr-FR" sz="2000" i="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sz="2000" i="1" dirty="0" err="1"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20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une oléagineuse non conventionnelle.  </a:t>
            </a:r>
            <a:endParaRPr lang="fr-FR" sz="20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angle 7"/>
          <p:cNvSpPr/>
          <p:nvPr/>
        </p:nvSpPr>
        <p:spPr>
          <a:xfrm>
            <a:off x="280818" y="3981367"/>
            <a:ext cx="11282082" cy="222836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Extraire la matière grasse et les insaponifiables des graines de </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sz="2000" i="1" dirty="0" err="1"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000" i="1" dirty="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50000"/>
              </a:lnSpc>
            </a:pP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Déterminer des paramètres physico-chimiques de l’huile brute</a:t>
            </a:r>
          </a:p>
          <a:p>
            <a:pPr algn="just">
              <a:lnSpc>
                <a:spcPct val="150000"/>
              </a:lnSpc>
            </a:pP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Déterminer la composition de l’huile en acides gras</a:t>
            </a:r>
          </a:p>
          <a:p>
            <a:pPr algn="just">
              <a:lnSpc>
                <a:spcPct val="150000"/>
              </a:lnSpc>
            </a:pP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Réaliser une CCM des insaponifiables</a:t>
            </a:r>
          </a:p>
          <a:p>
            <a:pPr algn="just">
              <a:lnSpc>
                <a:spcPct val="150000"/>
              </a:lnSpc>
            </a:pP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Analyser par GC/SM les insaponifiables </a:t>
            </a:r>
          </a:p>
        </p:txBody>
      </p:sp>
      <p:sp>
        <p:nvSpPr>
          <p:cNvPr id="10" name="Rectangle 9"/>
          <p:cNvSpPr/>
          <p:nvPr/>
        </p:nvSpPr>
        <p:spPr>
          <a:xfrm>
            <a:off x="280818" y="3471305"/>
            <a:ext cx="2892688" cy="4200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2000" b="1" i="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Objectifs spécifiques</a:t>
            </a:r>
            <a:endParaRPr lang="fr-FR" sz="2000" b="1"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7429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anim calcmode="lin" valueType="num">
                                      <p:cBhvr>
                                        <p:cTn id="13" dur="1000" fill="hold"/>
                                        <p:tgtEl>
                                          <p:spTgt spid="4"/>
                                        </p:tgtEl>
                                        <p:attrNameLst>
                                          <p:attrName>style.rotation</p:attrName>
                                        </p:attrNameLst>
                                      </p:cBhvr>
                                      <p:tavLst>
                                        <p:tav tm="0">
                                          <p:val>
                                            <p:fltVal val="90"/>
                                          </p:val>
                                        </p:tav>
                                        <p:tav tm="100000">
                                          <p:val>
                                            <p:fltVal val="0"/>
                                          </p:val>
                                        </p:tav>
                                      </p:tavLst>
                                    </p:anim>
                                    <p:animEffect transition="in" filter="fade">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49624" y="348578"/>
            <a:ext cx="3213847" cy="3496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Matériel végétal</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349624" y="864680"/>
            <a:ext cx="11282082" cy="222836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Matériel végétal constitué essentiellement des graines de </a:t>
            </a:r>
            <a:r>
              <a:rPr lang="fr-FR" sz="2000" i="1" dirty="0">
                <a:latin typeface="Arial Unicode MS" panose="020B0604020202020204" pitchFamily="34" charset="-128"/>
                <a:ea typeface="Arial Unicode MS" panose="020B0604020202020204" pitchFamily="34" charset="-128"/>
                <a:cs typeface="Arial Unicode MS" panose="020B0604020202020204" pitchFamily="34" charset="-128"/>
              </a:rPr>
              <a:t>M. </a:t>
            </a:r>
            <a:r>
              <a:rPr lang="fr-FR" sz="2000" i="1" dirty="0" err="1" smtClean="0">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récoltées  à Daloa. </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50000"/>
              </a:lnSpc>
            </a:pPr>
            <a:r>
              <a:rPr lang="fr-FR" sz="2000" i="1" dirty="0">
                <a:latin typeface="Arial Unicode MS" panose="020B0604020202020204" pitchFamily="34" charset="-128"/>
                <a:ea typeface="Arial Unicode MS" panose="020B0604020202020204" pitchFamily="34" charset="-128"/>
                <a:cs typeface="Arial Unicode MS" panose="020B0604020202020204" pitchFamily="34" charset="-128"/>
              </a:rPr>
              <a:t>M.</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i="1" dirty="0" err="1">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est un arbre tropical dioïque de 15 m de haut avec de grandes feuilles disposées en spirale,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des fruits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en forme de cœur, jaune-orangé à maturité, de diamètre variant de 10 à 15 cm, et contenant des graines allongées de 12 mm de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longueur (</a:t>
            </a:r>
            <a:r>
              <a:rPr lang="en-US" sz="2000" dirty="0" err="1"/>
              <a:t>Ruffo</a:t>
            </a:r>
            <a:r>
              <a:rPr lang="en-US" sz="2000" dirty="0"/>
              <a:t> </a:t>
            </a:r>
            <a:r>
              <a:rPr lang="en-US" sz="2000" i="1" dirty="0" smtClean="0"/>
              <a:t>et al</a:t>
            </a:r>
            <a:r>
              <a:rPr lang="en-US" sz="2000" dirty="0" smtClean="0"/>
              <a:t>., 2002; </a:t>
            </a:r>
            <a:r>
              <a:rPr lang="en-US" sz="2000" dirty="0" err="1"/>
              <a:t>Eyog</a:t>
            </a:r>
            <a:r>
              <a:rPr lang="en-US" sz="2000" dirty="0"/>
              <a:t> </a:t>
            </a:r>
            <a:r>
              <a:rPr lang="fr-FR" sz="2000" i="1" dirty="0" smtClean="0"/>
              <a:t>et al</a:t>
            </a:r>
            <a:r>
              <a:rPr lang="fr-FR" sz="2000" dirty="0" smtClean="0"/>
              <a:t>.,</a:t>
            </a:r>
            <a:r>
              <a:rPr lang="en-GB" sz="2000" dirty="0" smtClean="0"/>
              <a:t> 2006).</a:t>
            </a:r>
            <a:r>
              <a:rPr lang="en-US" sz="2000" dirty="0" smtClean="0"/>
              <a:t>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Image 3" descr="C:\Users\BOHOUSSOU\Pictures\Images M2\DSC00694.JPG"/>
          <p:cNvPicPr/>
          <p:nvPr/>
        </p:nvPicPr>
        <p:blipFill rotWithShape="1">
          <a:blip r:embed="rId2" cstate="print">
            <a:extLst>
              <a:ext uri="{28A0092B-C50C-407E-A947-70E740481C1C}">
                <a14:useLocalDpi xmlns:a14="http://schemas.microsoft.com/office/drawing/2010/main" val="0"/>
              </a:ext>
            </a:extLst>
          </a:blip>
          <a:srcRect l="16416" r="12561"/>
          <a:stretch/>
        </p:blipFill>
        <p:spPr bwMode="auto">
          <a:xfrm>
            <a:off x="1832618" y="3421536"/>
            <a:ext cx="2391651" cy="2155016"/>
          </a:xfrm>
          <a:prstGeom prst="rect">
            <a:avLst/>
          </a:prstGeom>
          <a:noFill/>
          <a:ln>
            <a:noFill/>
          </a:ln>
          <a:extLst>
            <a:ext uri="{53640926-AAD7-44D8-BBD7-CCE9431645EC}">
              <a14:shadowObscured xmlns:a14="http://schemas.microsoft.com/office/drawing/2010/main"/>
            </a:ext>
          </a:extLst>
        </p:spPr>
      </p:pic>
      <p:pic>
        <p:nvPicPr>
          <p:cNvPr id="5" name="Image 4" descr="C:\Users\BOHOUSSOU\Pictures\Images M2\DSCF5423.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85468" y="3421536"/>
            <a:ext cx="2482001" cy="2155016"/>
          </a:xfrm>
          <a:prstGeom prst="rect">
            <a:avLst/>
          </a:prstGeom>
          <a:noFill/>
          <a:ln>
            <a:noFill/>
          </a:ln>
        </p:spPr>
      </p:pic>
      <p:sp>
        <p:nvSpPr>
          <p:cNvPr id="6" name="Rectangle 5"/>
          <p:cNvSpPr/>
          <p:nvPr/>
        </p:nvSpPr>
        <p:spPr>
          <a:xfrm>
            <a:off x="1832618" y="5666784"/>
            <a:ext cx="5182390" cy="4765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Fig. 1. Fruits et graines de </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 </a:t>
            </a:r>
            <a:r>
              <a:rPr lang="fr-FR" sz="2000" i="1" dirty="0" err="1"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sz="2000" i="1"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Tree>
    <p:extLst>
      <p:ext uri="{BB962C8B-B14F-4D97-AF65-F5344CB8AC3E}">
        <p14:creationId xmlns:p14="http://schemas.microsoft.com/office/powerpoint/2010/main" val="365286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23866" y="283337"/>
            <a:ext cx="7648157" cy="437880"/>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Extraction </a:t>
            </a:r>
            <a:r>
              <a:rPr lang="fr-FR" sz="2400" b="1" dirty="0">
                <a:latin typeface="Arial Unicode MS" panose="020B0604020202020204" pitchFamily="34" charset="-128"/>
                <a:ea typeface="Arial Unicode MS" panose="020B0604020202020204" pitchFamily="34" charset="-128"/>
                <a:cs typeface="Arial Unicode MS" panose="020B0604020202020204" pitchFamily="34" charset="-128"/>
              </a:rPr>
              <a:t>de la matière grasse et des insaponifiables </a:t>
            </a:r>
          </a:p>
          <a:p>
            <a:pPr algn="just"/>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mc:AlternateContent xmlns:mc="http://schemas.openxmlformats.org/markup-compatibility/2006" xmlns:a14="http://schemas.microsoft.com/office/drawing/2010/main">
        <mc:Choice Requires="a14">
          <p:sp>
            <p:nvSpPr>
              <p:cNvPr id="3" name="Rectangle 2"/>
              <p:cNvSpPr/>
              <p:nvPr/>
            </p:nvSpPr>
            <p:spPr>
              <a:xfrm>
                <a:off x="323866" y="890182"/>
                <a:ext cx="11282082" cy="28977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Extraction de la matière grasse au </a:t>
                </a:r>
                <a:r>
                  <a:rPr lang="fr-FR"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soxhlet</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Après saponification de l’huile brute avec du KOH, 2N et traitement à l’éther, </a:t>
                </a: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les </a:t>
                </a:r>
                <a:r>
                  <a:rPr lang="fr-CI" sz="2000" dirty="0">
                    <a:latin typeface="Arial Unicode MS" panose="020B0604020202020204" pitchFamily="34" charset="-128"/>
                    <a:ea typeface="Arial Unicode MS" panose="020B0604020202020204" pitchFamily="34" charset="-128"/>
                    <a:cs typeface="Arial Unicode MS" panose="020B0604020202020204" pitchFamily="34" charset="-128"/>
                  </a:rPr>
                  <a:t>fractions organiques sont récupérées dans une </a:t>
                </a: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ampoule </a:t>
                </a:r>
                <a:r>
                  <a:rPr lang="fr-CI" sz="2000" dirty="0">
                    <a:latin typeface="Arial Unicode MS" panose="020B0604020202020204" pitchFamily="34" charset="-128"/>
                    <a:ea typeface="Arial Unicode MS" panose="020B0604020202020204" pitchFamily="34" charset="-128"/>
                    <a:cs typeface="Arial Unicode MS" panose="020B0604020202020204" pitchFamily="34" charset="-128"/>
                  </a:rPr>
                  <a:t>et lavées avec (3 × 100 </a:t>
                </a:r>
                <a:r>
                  <a:rPr lang="fr-CI" sz="2000" dirty="0" err="1">
                    <a:latin typeface="Arial Unicode MS" panose="020B0604020202020204" pitchFamily="34" charset="-128"/>
                    <a:ea typeface="Arial Unicode MS" panose="020B0604020202020204" pitchFamily="34" charset="-128"/>
                    <a:cs typeface="Arial Unicode MS" panose="020B0604020202020204" pitchFamily="34" charset="-128"/>
                  </a:rPr>
                  <a:t>mL</a:t>
                </a:r>
                <a:r>
                  <a:rPr lang="fr-CI" sz="2000" dirty="0">
                    <a:latin typeface="Arial Unicode MS" panose="020B0604020202020204" pitchFamily="34" charset="-128"/>
                    <a:ea typeface="Arial Unicode MS" panose="020B0604020202020204" pitchFamily="34" charset="-128"/>
                    <a:cs typeface="Arial Unicode MS" panose="020B0604020202020204" pitchFamily="34" charset="-128"/>
                  </a:rPr>
                  <a:t>) du mélange H</a:t>
                </a:r>
                <a:r>
                  <a:rPr lang="fr-CI"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2</a:t>
                </a:r>
                <a:r>
                  <a:rPr lang="fr-CI" sz="2000" dirty="0">
                    <a:latin typeface="Arial Unicode MS" panose="020B0604020202020204" pitchFamily="34" charset="-128"/>
                    <a:ea typeface="Arial Unicode MS" panose="020B0604020202020204" pitchFamily="34" charset="-128"/>
                    <a:cs typeface="Arial Unicode MS" panose="020B0604020202020204" pitchFamily="34" charset="-128"/>
                  </a:rPr>
                  <a:t>O/</a:t>
                </a:r>
                <a:r>
                  <a:rPr lang="fr-CI" sz="2000" dirty="0" err="1">
                    <a:latin typeface="Arial Unicode MS" panose="020B0604020202020204" pitchFamily="34" charset="-128"/>
                    <a:ea typeface="Arial Unicode MS" panose="020B0604020202020204" pitchFamily="34" charset="-128"/>
                    <a:cs typeface="Arial Unicode MS" panose="020B0604020202020204" pitchFamily="34" charset="-128"/>
                  </a:rPr>
                  <a:t>EtOH</a:t>
                </a:r>
                <a:r>
                  <a:rPr lang="fr-CI" sz="2000" dirty="0">
                    <a:latin typeface="Arial Unicode MS" panose="020B0604020202020204" pitchFamily="34" charset="-128"/>
                    <a:ea typeface="Arial Unicode MS" panose="020B0604020202020204" pitchFamily="34" charset="-128"/>
                    <a:cs typeface="Arial Unicode MS" panose="020B0604020202020204" pitchFamily="34" charset="-128"/>
                  </a:rPr>
                  <a:t> (v/v). La phase organique </a:t>
                </a: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transvasée </a:t>
                </a:r>
                <a:r>
                  <a:rPr lang="fr-CI" sz="2000" dirty="0">
                    <a:latin typeface="Arial Unicode MS" panose="020B0604020202020204" pitchFamily="34" charset="-128"/>
                    <a:ea typeface="Arial Unicode MS" panose="020B0604020202020204" pitchFamily="34" charset="-128"/>
                    <a:cs typeface="Arial Unicode MS" panose="020B0604020202020204" pitchFamily="34" charset="-128"/>
                  </a:rPr>
                  <a:t>dans un </a:t>
                </a: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ballon, séchée constitue la fraction insaponifiable. </a:t>
                </a:r>
                <a:r>
                  <a:rPr lang="fr-CI" sz="2000" dirty="0">
                    <a:latin typeface="Arial Unicode MS" panose="020B0604020202020204" pitchFamily="34" charset="-128"/>
                    <a:ea typeface="Arial Unicode MS" panose="020B0604020202020204" pitchFamily="34" charset="-128"/>
                    <a:cs typeface="Arial Unicode MS" panose="020B0604020202020204" pitchFamily="34" charset="-128"/>
                  </a:rPr>
                  <a:t>La teneur en insaponifiable est calculée par l’équation: </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14:m>
                  <m:oMathPara xmlns:m="http://schemas.openxmlformats.org/officeDocument/2006/math">
                    <m:oMathParaPr>
                      <m:jc m:val="centerGroup"/>
                    </m:oMathParaPr>
                    <m:oMath xmlns:m="http://schemas.openxmlformats.org/officeDocument/2006/math">
                      <m:r>
                        <a:rPr lang="fr-FR" sz="2000" i="1">
                          <a:latin typeface="Cambria Math" panose="02040503050406030204" pitchFamily="18" charset="0"/>
                        </a:rPr>
                        <m:t>𝐼𝑛𝑠</m:t>
                      </m:r>
                      <m:r>
                        <a:rPr lang="fr-FR" sz="2000" i="1">
                          <a:latin typeface="Cambria Math" panose="02040503050406030204" pitchFamily="18" charset="0"/>
                        </a:rPr>
                        <m:t> (%) = (</m:t>
                      </m:r>
                      <m:f>
                        <m:fPr>
                          <m:ctrlPr>
                            <a:rPr lang="fr-FR" sz="2000" i="1">
                              <a:latin typeface="Cambria Math" panose="02040503050406030204" pitchFamily="18" charset="0"/>
                            </a:rPr>
                          </m:ctrlPr>
                        </m:fPr>
                        <m:num>
                          <m:sSub>
                            <m:sSubPr>
                              <m:ctrlPr>
                                <a:rPr lang="fr-FR" sz="2000" i="1">
                                  <a:latin typeface="Cambria Math" panose="02040503050406030204" pitchFamily="18" charset="0"/>
                                </a:rPr>
                              </m:ctrlPr>
                            </m:sSubPr>
                            <m:e>
                              <m:r>
                                <a:rPr lang="fr-FR" sz="2000" i="1">
                                  <a:latin typeface="Cambria Math" panose="02040503050406030204" pitchFamily="18" charset="0"/>
                                </a:rPr>
                                <m:t>𝑚</m:t>
                              </m:r>
                            </m:e>
                            <m:sub>
                              <m:r>
                                <a:rPr lang="fr-FR" sz="2000" i="1">
                                  <a:latin typeface="Cambria Math" panose="02040503050406030204" pitchFamily="18" charset="0"/>
                                </a:rPr>
                                <m:t>1</m:t>
                              </m:r>
                            </m:sub>
                          </m:sSub>
                        </m:num>
                        <m:den>
                          <m:sSub>
                            <m:sSubPr>
                              <m:ctrlPr>
                                <a:rPr lang="fr-FR" sz="2000" i="1">
                                  <a:latin typeface="Cambria Math" panose="02040503050406030204" pitchFamily="18" charset="0"/>
                                </a:rPr>
                              </m:ctrlPr>
                            </m:sSubPr>
                            <m:e>
                              <m:r>
                                <m:rPr>
                                  <m:sty m:val="p"/>
                                </m:rPr>
                                <a:rPr lang="fr-FR" sz="2000">
                                  <a:latin typeface="Cambria Math" panose="02040503050406030204" pitchFamily="18" charset="0"/>
                                </a:rPr>
                                <m:t>m</m:t>
                              </m:r>
                            </m:e>
                            <m:sub>
                              <m:r>
                                <a:rPr lang="fr-FR" sz="2000">
                                  <a:latin typeface="Cambria Math" panose="02040503050406030204" pitchFamily="18" charset="0"/>
                                </a:rPr>
                                <m:t>2</m:t>
                              </m:r>
                            </m:sub>
                          </m:sSub>
                        </m:den>
                      </m:f>
                      <m:r>
                        <a:rPr lang="fr-FR" sz="2000">
                          <a:latin typeface="Cambria Math" panose="02040503050406030204" pitchFamily="18" charset="0"/>
                        </a:rPr>
                        <m:t>)×100</m:t>
                      </m:r>
                    </m:oMath>
                  </m:oMathPara>
                </a14:m>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p>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Ins</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 teneur en insaponifiables</a:t>
                </a:r>
              </a:p>
              <a:p>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m</a:t>
                </a:r>
                <a:r>
                  <a:rPr lang="fr-FR"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1</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(g): masse de la fraction insaponifiable</a:t>
                </a:r>
              </a:p>
              <a:p>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m</a:t>
                </a:r>
                <a:r>
                  <a:rPr lang="fr-FR"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2</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(g): masse de la matière grasse</a:t>
                </a:r>
              </a:p>
              <a:p>
                <a:pPr algn="just"/>
                <a:endPar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mc:Choice>
        <mc:Fallback xmlns="">
          <p:sp>
            <p:nvSpPr>
              <p:cNvPr id="3" name="Rectangle 2"/>
              <p:cNvSpPr>
                <a:spLocks noRot="1" noChangeAspect="1" noMove="1" noResize="1" noEditPoints="1" noAdjustHandles="1" noChangeArrowheads="1" noChangeShapeType="1" noTextEdit="1"/>
              </p:cNvSpPr>
              <p:nvPr/>
            </p:nvSpPr>
            <p:spPr>
              <a:xfrm>
                <a:off x="323866" y="890182"/>
                <a:ext cx="11282082" cy="2897746"/>
              </a:xfrm>
              <a:prstGeom prst="rect">
                <a:avLst/>
              </a:prstGeom>
              <a:blipFill rotWithShape="0">
                <a:blip r:embed="rId2"/>
                <a:stretch>
                  <a:fillRect l="-540" r="-432" b="-2105"/>
                </a:stretch>
              </a:blipFill>
              <a:ln>
                <a:noFill/>
              </a:ln>
            </p:spPr>
            <p:txBody>
              <a:bodyPr/>
              <a:lstStyle/>
              <a:p>
                <a:r>
                  <a:rPr lang="fr-FR">
                    <a:noFill/>
                  </a:rPr>
                  <a:t> </a:t>
                </a:r>
              </a:p>
            </p:txBody>
          </p:sp>
        </mc:Fallback>
      </mc:AlternateContent>
      <p:sp>
        <p:nvSpPr>
          <p:cNvPr id="5" name="Rectangle à coins arrondis 4"/>
          <p:cNvSpPr/>
          <p:nvPr/>
        </p:nvSpPr>
        <p:spPr>
          <a:xfrm>
            <a:off x="323866" y="3902301"/>
            <a:ext cx="4943593" cy="475661"/>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Paramètres physico-chimiques</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Rectangle 5"/>
          <p:cNvSpPr/>
          <p:nvPr/>
        </p:nvSpPr>
        <p:spPr>
          <a:xfrm>
            <a:off x="323866" y="4492335"/>
            <a:ext cx="8629065" cy="226278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Indice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de réfraction (un réfractomètre)</a:t>
            </a:r>
          </a:p>
          <a:p>
            <a:pPr>
              <a:lnSpc>
                <a:spcPct val="150000"/>
              </a:lnSpc>
            </a:pP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Densité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relative (à l’aide d’un pycnomètre)</a:t>
            </a:r>
          </a:p>
          <a:p>
            <a:pPr>
              <a:lnSpc>
                <a:spcPct val="150000"/>
              </a:lnSpc>
            </a:pP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Indices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d’acide et de saponification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fr-FR"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Mamyrbekova-Bekro</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et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al., 2009).</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Indice d’iode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(Bamba, 2016)</a:t>
            </a:r>
          </a:p>
          <a:p>
            <a:pPr>
              <a:lnSpc>
                <a:spcPct val="150000"/>
              </a:lnSpc>
            </a:pP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Indice de peroxyde (Lee et al., 2012</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50000"/>
              </a:lnSpc>
            </a:pP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157373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fltVal val="0"/>
                                          </p:val>
                                        </p:tav>
                                        <p:tav tm="100000">
                                          <p:val>
                                            <p:strVal val="#ppt_w"/>
                                          </p:val>
                                        </p:tav>
                                      </p:tavLst>
                                    </p:anim>
                                    <p:anim calcmode="lin" valueType="num">
                                      <p:cBhvr>
                                        <p:cTn id="23" dur="1000" fill="hold"/>
                                        <p:tgtEl>
                                          <p:spTgt spid="5"/>
                                        </p:tgtEl>
                                        <p:attrNameLst>
                                          <p:attrName>ppt_h</p:attrName>
                                        </p:attrNameLst>
                                      </p:cBhvr>
                                      <p:tavLst>
                                        <p:tav tm="0">
                                          <p:val>
                                            <p:fltVal val="0"/>
                                          </p:val>
                                        </p:tav>
                                        <p:tav tm="100000">
                                          <p:val>
                                            <p:strVal val="#ppt_h"/>
                                          </p:val>
                                        </p:tav>
                                      </p:tavLst>
                                    </p:anim>
                                    <p:anim calcmode="lin" valueType="num">
                                      <p:cBhvr>
                                        <p:cTn id="24" dur="1000" fill="hold"/>
                                        <p:tgtEl>
                                          <p:spTgt spid="5"/>
                                        </p:tgtEl>
                                        <p:attrNameLst>
                                          <p:attrName>style.rotation</p:attrName>
                                        </p:attrNameLst>
                                      </p:cBhvr>
                                      <p:tavLst>
                                        <p:tav tm="0">
                                          <p:val>
                                            <p:fltVal val="90"/>
                                          </p:val>
                                        </p:tav>
                                        <p:tav tm="100000">
                                          <p:val>
                                            <p:fltVal val="0"/>
                                          </p:val>
                                        </p:tav>
                                      </p:tavLst>
                                    </p:anim>
                                    <p:animEffect transition="in" filter="fade">
                                      <p:cBhvr>
                                        <p:cTn id="25" dur="1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1000"/>
                                        <p:tgtEl>
                                          <p:spTgt spid="6"/>
                                        </p:tgtEl>
                                      </p:cBhvr>
                                    </p:animEffect>
                                    <p:anim calcmode="lin" valueType="num">
                                      <p:cBhvr>
                                        <p:cTn id="31" dur="1000" fill="hold"/>
                                        <p:tgtEl>
                                          <p:spTgt spid="6"/>
                                        </p:tgtEl>
                                        <p:attrNameLst>
                                          <p:attrName>ppt_x</p:attrName>
                                        </p:attrNameLst>
                                      </p:cBhvr>
                                      <p:tavLst>
                                        <p:tav tm="0">
                                          <p:val>
                                            <p:strVal val="#ppt_x"/>
                                          </p:val>
                                        </p:tav>
                                        <p:tav tm="100000">
                                          <p:val>
                                            <p:strVal val="#ppt_x"/>
                                          </p:val>
                                        </p:tav>
                                      </p:tavLst>
                                    </p:anim>
                                    <p:anim calcmode="lin" valueType="num">
                                      <p:cBhvr>
                                        <p:cTn id="3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23866" y="256040"/>
            <a:ext cx="8724600" cy="437880"/>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Détermination de </a:t>
            </a:r>
            <a:r>
              <a:rPr lang="fr-FR" sz="2400" b="1" dirty="0">
                <a:latin typeface="Arial Unicode MS" panose="020B0604020202020204" pitchFamily="34" charset="-128"/>
                <a:ea typeface="Arial Unicode MS" panose="020B0604020202020204" pitchFamily="34" charset="-128"/>
                <a:cs typeface="Arial Unicode MS" panose="020B0604020202020204" pitchFamily="34" charset="-128"/>
              </a:rPr>
              <a:t>la composition de l’huile </a:t>
            </a:r>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en acides gras</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323863" y="733742"/>
            <a:ext cx="11072015" cy="153997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Après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extraction des insaponifiables, les savons sont décomposés par addition de 1 </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mL</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de </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HCl</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(5N). Les acides gras sont extraits par 3 × 25 </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mL</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d’</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AcOEt</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Le solvant est ensuite évaporé à sec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pour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fournir un concentré d’acides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gras.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L’analyse des acides gras a été effectuée au moyen d’un chromatographe en phase gazeuse couplé à un spectrophotomètre de masse (GC/MS)</a:t>
            </a: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50000"/>
              </a:lnSpc>
            </a:pP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Rectangle à coins arrondis 3"/>
          <p:cNvSpPr/>
          <p:nvPr/>
        </p:nvSpPr>
        <p:spPr>
          <a:xfrm>
            <a:off x="323866" y="2589816"/>
            <a:ext cx="7648157" cy="437880"/>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Analyse des insaponifiables par CCM </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 name="Rectangle 4"/>
          <p:cNvSpPr/>
          <p:nvPr/>
        </p:nvSpPr>
        <p:spPr>
          <a:xfrm>
            <a:off x="224645" y="3237589"/>
            <a:ext cx="11072015" cy="111911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La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fraction insaponifiable est dissoute dans 1 </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mL</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d’hexane et soumise à une CCM. </a:t>
            </a:r>
          </a:p>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Développant: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n-C</a:t>
            </a:r>
            <a:r>
              <a:rPr lang="fr-FR"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6</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H</a:t>
            </a:r>
            <a:r>
              <a:rPr lang="fr-FR"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14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AcOEt</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(4 : 0,5 ; v/v</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Révélateurs</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Godin et Liebermann-</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Büchard</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50000"/>
              </a:lnSpc>
            </a:pP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Rectangle 6"/>
          <p:cNvSpPr/>
          <p:nvPr/>
        </p:nvSpPr>
        <p:spPr>
          <a:xfrm>
            <a:off x="323864" y="5204396"/>
            <a:ext cx="11072015" cy="133963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1 mg de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fraction insaponifiable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obtenue est mélangée à 2 </a:t>
            </a:r>
            <a:r>
              <a:rPr lang="fr-FR" sz="2000" dirty="0" err="1">
                <a:latin typeface="Arial Unicode MS" panose="020B0604020202020204" pitchFamily="34" charset="-128"/>
                <a:ea typeface="Arial Unicode MS" panose="020B0604020202020204" pitchFamily="34" charset="-128"/>
                <a:cs typeface="Arial Unicode MS" panose="020B0604020202020204" pitchFamily="34" charset="-128"/>
              </a:rPr>
              <a:t>mL</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 du mélange pyridine/anhydride acétique 50/50 (v/v).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Le solvant est chassé à l’étuve,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puis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le résidu récupéré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avec de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l’hexane. Les constituants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ont été identifiés au moyen de la chromatographie en phase gazeuse couplée à la Spectrométrie de Masse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GC/SM). </a:t>
            </a:r>
          </a:p>
          <a:p>
            <a:pPr>
              <a:lnSpc>
                <a:spcPct val="150000"/>
              </a:lnSpc>
            </a:pPr>
            <a:endPar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50000"/>
              </a:lnSpc>
            </a:pPr>
            <a:r>
              <a:rPr lang="fr-CI"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000" dirty="0" smtClean="0">
              <a:solidFill>
                <a:schemeClr val="accent5">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angle à coins arrondis 7"/>
          <p:cNvSpPr/>
          <p:nvPr/>
        </p:nvSpPr>
        <p:spPr>
          <a:xfrm>
            <a:off x="323864" y="4496967"/>
            <a:ext cx="7648157" cy="437880"/>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Analyse des insaponifiables par GC/SM </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8705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style.rotation</p:attrName>
                                        </p:attrNameLst>
                                      </p:cBhvr>
                                      <p:tavLst>
                                        <p:tav tm="0">
                                          <p:val>
                                            <p:fltVal val="90"/>
                                          </p:val>
                                        </p:tav>
                                        <p:tav tm="100000">
                                          <p:val>
                                            <p:fltVal val="0"/>
                                          </p:val>
                                        </p:tav>
                                      </p:tavLst>
                                    </p:anim>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style.rotation</p:attrName>
                                        </p:attrNameLst>
                                      </p:cBhvr>
                                      <p:tavLst>
                                        <p:tav tm="0">
                                          <p:val>
                                            <p:fltVal val="90"/>
                                          </p:val>
                                        </p:tav>
                                        <p:tav tm="100000">
                                          <p:val>
                                            <p:fltVal val="0"/>
                                          </p:val>
                                        </p:tav>
                                      </p:tavLst>
                                    </p:anim>
                                    <p:animEffect transition="in" filter="fade">
                                      <p:cBhvr>
                                        <p:cTn id="34" dur="10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49624" y="269509"/>
            <a:ext cx="4042072" cy="34962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Résultats et Discussion</a:t>
            </a:r>
            <a:endParaRPr lang="fr-FR" sz="2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3" name="Tableau 2"/>
          <p:cNvGraphicFramePr>
            <a:graphicFrameLocks noGrp="1"/>
          </p:cNvGraphicFramePr>
          <p:nvPr>
            <p:extLst>
              <p:ext uri="{D42A27DB-BD31-4B8C-83A1-F6EECF244321}">
                <p14:modId xmlns:p14="http://schemas.microsoft.com/office/powerpoint/2010/main" val="1247029830"/>
              </p:ext>
            </p:extLst>
          </p:nvPr>
        </p:nvGraphicFramePr>
        <p:xfrm>
          <a:off x="349624" y="2637665"/>
          <a:ext cx="6140076" cy="3606423"/>
        </p:xfrm>
        <a:graphic>
          <a:graphicData uri="http://schemas.openxmlformats.org/drawingml/2006/table">
            <a:tbl>
              <a:tblPr firstRow="1" firstCol="1" bandRow="1">
                <a:tableStyleId>{E8B1032C-EA38-4F05-BA0D-38AFFFC7BED3}</a:tableStyleId>
              </a:tblPr>
              <a:tblGrid>
                <a:gridCol w="3811589"/>
                <a:gridCol w="2328487"/>
              </a:tblGrid>
              <a:tr h="543361">
                <a:tc>
                  <a:txBody>
                    <a:bodyPr/>
                    <a:lstStyle/>
                    <a:p>
                      <a:pPr>
                        <a:lnSpc>
                          <a:spcPct val="150000"/>
                        </a:lnSpc>
                        <a:spcAft>
                          <a:spcPts val="0"/>
                        </a:spcAft>
                      </a:pPr>
                      <a:r>
                        <a:rPr lang="fr-FR" sz="2000" dirty="0">
                          <a:effectLst/>
                        </a:rPr>
                        <a:t>Densité </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b="0" dirty="0">
                          <a:effectLst/>
                        </a:rPr>
                        <a:t>0,8876</a:t>
                      </a:r>
                      <a:endParaRPr lang="fr-FR" sz="2000" b="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553797">
                <a:tc>
                  <a:txBody>
                    <a:bodyPr/>
                    <a:lstStyle/>
                    <a:p>
                      <a:pPr>
                        <a:lnSpc>
                          <a:spcPct val="150000"/>
                        </a:lnSpc>
                        <a:spcAft>
                          <a:spcPts val="0"/>
                        </a:spcAft>
                      </a:pPr>
                      <a:r>
                        <a:rPr lang="fr-FR" sz="2000" dirty="0">
                          <a:effectLst/>
                        </a:rPr>
                        <a:t>Indice de réfraction</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smtClean="0">
                          <a:effectLst/>
                        </a:rPr>
                        <a:t>1.4715 </a:t>
                      </a:r>
                      <a:r>
                        <a:rPr lang="fr-FR" sz="2000" dirty="0">
                          <a:effectLst/>
                        </a:rPr>
                        <a:t>± 0.005 </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892917">
                <a:tc>
                  <a:txBody>
                    <a:bodyPr/>
                    <a:lstStyle/>
                    <a:p>
                      <a:pPr>
                        <a:lnSpc>
                          <a:spcPct val="150000"/>
                        </a:lnSpc>
                        <a:spcAft>
                          <a:spcPts val="0"/>
                        </a:spcAft>
                      </a:pPr>
                      <a:r>
                        <a:rPr lang="fr-FR" sz="2000" dirty="0">
                          <a:effectLst/>
                        </a:rPr>
                        <a:t>Indice de saponification (mg KOH/g</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a:effectLst/>
                        </a:rPr>
                        <a:t>171.105 ± 5.12</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487271">
                <a:tc>
                  <a:txBody>
                    <a:bodyPr/>
                    <a:lstStyle/>
                    <a:p>
                      <a:pPr>
                        <a:lnSpc>
                          <a:spcPct val="150000"/>
                        </a:lnSpc>
                        <a:spcAft>
                          <a:spcPts val="0"/>
                        </a:spcAft>
                      </a:pPr>
                      <a:r>
                        <a:rPr lang="en-US" sz="2000" dirty="0" err="1">
                          <a:effectLst/>
                        </a:rPr>
                        <a:t>Indice</a:t>
                      </a:r>
                      <a:r>
                        <a:rPr lang="en-US" sz="2000" dirty="0">
                          <a:effectLst/>
                        </a:rPr>
                        <a:t> </a:t>
                      </a:r>
                      <a:r>
                        <a:rPr lang="en-US" sz="2000" dirty="0" err="1">
                          <a:effectLst/>
                        </a:rPr>
                        <a:t>acide</a:t>
                      </a:r>
                      <a:r>
                        <a:rPr lang="en-US" sz="2000" dirty="0">
                          <a:effectLst/>
                        </a:rPr>
                        <a:t> (mg KOH/g)</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a:effectLst/>
                        </a:rPr>
                        <a:t>2.805 ± 0.00 </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553797">
                <a:tc>
                  <a:txBody>
                    <a:bodyPr/>
                    <a:lstStyle/>
                    <a:p>
                      <a:pPr>
                        <a:lnSpc>
                          <a:spcPct val="150000"/>
                        </a:lnSpc>
                        <a:spcAft>
                          <a:spcPts val="0"/>
                        </a:spcAft>
                      </a:pPr>
                      <a:r>
                        <a:rPr lang="fr-FR" sz="2000">
                          <a:effectLst/>
                        </a:rPr>
                        <a:t>Indice d’iode (g iodure /100 g)</a:t>
                      </a:r>
                      <a:endParaRPr lang="fr-FR" sz="20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a:effectLst/>
                        </a:rPr>
                        <a:t>171.84 ± 4.35</a:t>
                      </a:r>
                      <a:endParaRPr lang="fr-FR" sz="20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553797">
                <a:tc>
                  <a:txBody>
                    <a:bodyPr/>
                    <a:lstStyle/>
                    <a:p>
                      <a:pPr>
                        <a:lnSpc>
                          <a:spcPct val="150000"/>
                        </a:lnSpc>
                        <a:spcAft>
                          <a:spcPts val="0"/>
                        </a:spcAft>
                      </a:pPr>
                      <a:r>
                        <a:rPr lang="fr-FR" sz="2000" dirty="0">
                          <a:effectLst/>
                        </a:rPr>
                        <a:t>Indice peroxyde (</a:t>
                      </a:r>
                      <a:r>
                        <a:rPr lang="fr-FR" sz="2000" dirty="0" err="1">
                          <a:effectLst/>
                        </a:rPr>
                        <a:t>méq</a:t>
                      </a:r>
                      <a:r>
                        <a:rPr lang="fr-FR" sz="2000" dirty="0">
                          <a:effectLst/>
                        </a:rPr>
                        <a:t> O</a:t>
                      </a:r>
                      <a:r>
                        <a:rPr lang="fr-FR" sz="2000" spc="40" dirty="0">
                          <a:effectLst/>
                        </a:rPr>
                        <a:t> </a:t>
                      </a:r>
                      <a:r>
                        <a:rPr lang="fr-FR" sz="2000" dirty="0">
                          <a:effectLst/>
                        </a:rPr>
                        <a:t>/kg)</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a:effectLst/>
                        </a:rPr>
                        <a:t>10 ± 0.00</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bl>
          </a:graphicData>
        </a:graphic>
      </p:graphicFrame>
      <p:sp>
        <p:nvSpPr>
          <p:cNvPr id="6" name="Rectangle 5"/>
          <p:cNvSpPr/>
          <p:nvPr/>
        </p:nvSpPr>
        <p:spPr>
          <a:xfrm>
            <a:off x="349624" y="883779"/>
            <a:ext cx="5726282" cy="5074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fr-FR" sz="2000" b="1" i="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fr-FR" sz="2000" b="1" i="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Paramètres </a:t>
            </a:r>
            <a:r>
              <a:rPr lang="fr-FR" sz="2000" b="1" i="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physico-chimiques de l’huile brute</a:t>
            </a:r>
          </a:p>
          <a:p>
            <a:pPr algn="just"/>
            <a:endParaRPr lang="fr-FR" sz="2000" b="1"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Rectangle 6"/>
          <p:cNvSpPr/>
          <p:nvPr/>
        </p:nvSpPr>
        <p:spPr>
          <a:xfrm>
            <a:off x="190874" y="2122300"/>
            <a:ext cx="6209926" cy="48260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fr-FR"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Tableau 1</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Paramètres physico-chimiques de l’huile</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ZoneTexte 7"/>
          <p:cNvSpPr txBox="1"/>
          <p:nvPr/>
        </p:nvSpPr>
        <p:spPr>
          <a:xfrm>
            <a:off x="6781800" y="1947109"/>
            <a:ext cx="4978400" cy="923330"/>
          </a:xfrm>
          <a:prstGeom prst="rect">
            <a:avLst/>
          </a:prstGeom>
          <a:noFill/>
        </p:spPr>
        <p:txBody>
          <a:bodyPr wrap="square" rtlCol="0">
            <a:spAutoFit/>
          </a:bodyPr>
          <a:lstStyle/>
          <a:p>
            <a:pPr algn="just"/>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La densité et l’indice de réfraction sont des critères de pureté. Ils indiquent la présence de corps étrangers dans l’huile. </a:t>
            </a:r>
            <a:endPar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ZoneTexte 8"/>
          <p:cNvSpPr txBox="1"/>
          <p:nvPr/>
        </p:nvSpPr>
        <p:spPr>
          <a:xfrm>
            <a:off x="6781800" y="2946639"/>
            <a:ext cx="5061995" cy="646331"/>
          </a:xfrm>
          <a:prstGeom prst="rect">
            <a:avLst/>
          </a:prstGeom>
          <a:noFill/>
        </p:spPr>
        <p:txBody>
          <a:bodyPr wrap="square" rtlCol="0">
            <a:spAutoFit/>
          </a:bodyPr>
          <a:lstStyle/>
          <a:p>
            <a:r>
              <a:rPr lang="fr-FR" dirty="0">
                <a:latin typeface="Arial Unicode MS" panose="020B0604020202020204" pitchFamily="34" charset="-128"/>
                <a:ea typeface="Arial Unicode MS" panose="020B0604020202020204" pitchFamily="34" charset="-128"/>
                <a:cs typeface="Arial Unicode MS" panose="020B0604020202020204" pitchFamily="34" charset="-128"/>
              </a:rPr>
              <a:t>Densité: Olive (0,914-0,918); Soja (0,919-0,925); Tournesol (0,918-0,923)</a:t>
            </a:r>
          </a:p>
        </p:txBody>
      </p:sp>
      <p:sp>
        <p:nvSpPr>
          <p:cNvPr id="10" name="ZoneTexte 9"/>
          <p:cNvSpPr txBox="1"/>
          <p:nvPr/>
        </p:nvSpPr>
        <p:spPr>
          <a:xfrm>
            <a:off x="6781800" y="3818965"/>
            <a:ext cx="4838700" cy="923330"/>
          </a:xfrm>
          <a:prstGeom prst="rect">
            <a:avLst/>
          </a:prstGeom>
          <a:noFill/>
        </p:spPr>
        <p:txBody>
          <a:bodyPr wrap="square" rtlCol="0">
            <a:spAutoFit/>
          </a:bodyPr>
          <a:lstStyle/>
          <a:p>
            <a:pPr algn="just"/>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Ir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est comparable: Soja (1,470); Tournesol (1,469</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1,471&lt;Ir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&lt;</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1,477 richesse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en </a:t>
            </a:r>
            <a:r>
              <a:rPr lang="el-G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ω</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6 (Michel et Ollé, 2012)</a:t>
            </a:r>
          </a:p>
        </p:txBody>
      </p:sp>
      <p:sp>
        <p:nvSpPr>
          <p:cNvPr id="11" name="ZoneTexte 10"/>
          <p:cNvSpPr txBox="1"/>
          <p:nvPr/>
        </p:nvSpPr>
        <p:spPr>
          <a:xfrm>
            <a:off x="6781800" y="4942532"/>
            <a:ext cx="5061994" cy="1200329"/>
          </a:xfrm>
          <a:prstGeom prst="rect">
            <a:avLst/>
          </a:prstGeom>
          <a:noFill/>
        </p:spPr>
        <p:txBody>
          <a:bodyPr wrap="square" rtlCol="0">
            <a:spAutoFit/>
          </a:bodyPr>
          <a:lstStyle/>
          <a:p>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Is </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permet d’estimer la longueur des acides gras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constituant </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l’huile.</a:t>
            </a:r>
          </a:p>
          <a:p>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Is </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&lt; 200 mg KOH/g d’huile, l’huile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 contient </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des AG à longue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chaîne (</a:t>
            </a:r>
            <a:r>
              <a:rPr lang="fr-FR" dirty="0">
                <a:latin typeface="Arial Unicode MS" panose="020B0604020202020204" pitchFamily="34" charset="-128"/>
                <a:ea typeface="Arial Unicode MS" panose="020B0604020202020204" pitchFamily="34" charset="-128"/>
                <a:cs typeface="Arial Unicode MS" panose="020B0604020202020204" pitchFamily="34" charset="-128"/>
              </a:rPr>
              <a:t>M’Baye, </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2011) </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 name="Rectangle 11"/>
          <p:cNvSpPr/>
          <p:nvPr/>
        </p:nvSpPr>
        <p:spPr>
          <a:xfrm>
            <a:off x="260724" y="1424498"/>
            <a:ext cx="9010276" cy="48260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 Les </a:t>
            </a:r>
            <a:r>
              <a:rPr lang="fr-FR" sz="2000" dirty="0">
                <a:latin typeface="Arial Unicode MS" panose="020B0604020202020204" pitchFamily="34" charset="-128"/>
                <a:ea typeface="Arial Unicode MS" panose="020B0604020202020204" pitchFamily="34" charset="-128"/>
                <a:cs typeface="Arial Unicode MS" panose="020B0604020202020204" pitchFamily="34" charset="-128"/>
              </a:rPr>
              <a:t>paramètres physico-chimiques sont consignés dans le tableau </a:t>
            </a:r>
            <a:r>
              <a:rPr lang="fr-FR" sz="2000" dirty="0" smtClean="0">
                <a:latin typeface="Arial Unicode MS" panose="020B0604020202020204" pitchFamily="34" charset="-128"/>
                <a:ea typeface="Arial Unicode MS" panose="020B0604020202020204" pitchFamily="34" charset="-128"/>
                <a:cs typeface="Arial Unicode MS" panose="020B0604020202020204" pitchFamily="34" charset="-128"/>
              </a:rPr>
              <a:t>1:</a:t>
            </a:r>
            <a:endParaRPr lang="fr-FR"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Ellipse 3"/>
          <p:cNvSpPr/>
          <p:nvPr/>
        </p:nvSpPr>
        <p:spPr>
          <a:xfrm>
            <a:off x="4176215" y="2637666"/>
            <a:ext cx="859809" cy="501320"/>
          </a:xfrm>
          <a:prstGeom prst="ellipse">
            <a:avLst/>
          </a:prstGeom>
          <a:noFill/>
          <a:ln w="28575">
            <a:solidFill>
              <a:srgbClr val="D12C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176214" y="3180413"/>
            <a:ext cx="1665028" cy="501320"/>
          </a:xfrm>
          <a:prstGeom prst="ellipse">
            <a:avLst/>
          </a:prstGeom>
          <a:noFill/>
          <a:ln w="28575">
            <a:solidFill>
              <a:srgbClr val="D12C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4176213" y="3723160"/>
            <a:ext cx="1665028" cy="501320"/>
          </a:xfrm>
          <a:prstGeom prst="ellipse">
            <a:avLst/>
          </a:prstGeom>
          <a:noFill/>
          <a:ln w="28575">
            <a:solidFill>
              <a:srgbClr val="D12C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5142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p:bldP spid="9" grpId="0"/>
      <p:bldP spid="10" grpId="0"/>
      <p:bldP spid="11" grpId="0"/>
      <p:bldP spid="12" grpId="0" animBg="1"/>
      <p:bldP spid="4"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475565334"/>
              </p:ext>
            </p:extLst>
          </p:nvPr>
        </p:nvGraphicFramePr>
        <p:xfrm>
          <a:off x="565524" y="449720"/>
          <a:ext cx="6228976" cy="3906380"/>
        </p:xfrm>
        <a:graphic>
          <a:graphicData uri="http://schemas.openxmlformats.org/drawingml/2006/table">
            <a:tbl>
              <a:tblPr firstRow="1" firstCol="1" bandRow="1">
                <a:tableStyleId>{E8B1032C-EA38-4F05-BA0D-38AFFFC7BED3}</a:tableStyleId>
              </a:tblPr>
              <a:tblGrid>
                <a:gridCol w="3802881"/>
                <a:gridCol w="2426095"/>
              </a:tblGrid>
              <a:tr h="592081">
                <a:tc>
                  <a:txBody>
                    <a:bodyPr/>
                    <a:lstStyle/>
                    <a:p>
                      <a:pPr>
                        <a:lnSpc>
                          <a:spcPct val="150000"/>
                        </a:lnSpc>
                        <a:spcAft>
                          <a:spcPts val="0"/>
                        </a:spcAft>
                      </a:pPr>
                      <a:r>
                        <a:rPr lang="fr-FR" sz="2000" dirty="0">
                          <a:effectLst/>
                        </a:rPr>
                        <a:t>Densité </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b="0" dirty="0">
                          <a:effectLst/>
                        </a:rPr>
                        <a:t>0,8876</a:t>
                      </a:r>
                      <a:endParaRPr lang="fr-FR" sz="2000" b="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603453">
                <a:tc>
                  <a:txBody>
                    <a:bodyPr/>
                    <a:lstStyle/>
                    <a:p>
                      <a:pPr>
                        <a:lnSpc>
                          <a:spcPct val="150000"/>
                        </a:lnSpc>
                        <a:spcAft>
                          <a:spcPts val="0"/>
                        </a:spcAft>
                      </a:pPr>
                      <a:r>
                        <a:rPr lang="fr-FR" sz="2000" dirty="0">
                          <a:effectLst/>
                        </a:rPr>
                        <a:t>Indice de réfraction</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a:effectLst/>
                        </a:rPr>
                        <a:t>1.4615 ± 0.005 </a:t>
                      </a:r>
                      <a:endParaRPr lang="fr-FR" sz="20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972979">
                <a:tc>
                  <a:txBody>
                    <a:bodyPr/>
                    <a:lstStyle/>
                    <a:p>
                      <a:pPr>
                        <a:lnSpc>
                          <a:spcPct val="150000"/>
                        </a:lnSpc>
                        <a:spcAft>
                          <a:spcPts val="0"/>
                        </a:spcAft>
                      </a:pPr>
                      <a:r>
                        <a:rPr lang="fr-FR" sz="2000" dirty="0">
                          <a:effectLst/>
                        </a:rPr>
                        <a:t>Indice de saponification (mg KOH/g</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a:effectLst/>
                        </a:rPr>
                        <a:t>171.105 ± 5.12</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530961">
                <a:tc>
                  <a:txBody>
                    <a:bodyPr/>
                    <a:lstStyle/>
                    <a:p>
                      <a:pPr>
                        <a:lnSpc>
                          <a:spcPct val="150000"/>
                        </a:lnSpc>
                        <a:spcAft>
                          <a:spcPts val="0"/>
                        </a:spcAft>
                      </a:pPr>
                      <a:r>
                        <a:rPr lang="en-US" sz="2000" dirty="0" err="1">
                          <a:effectLst/>
                        </a:rPr>
                        <a:t>Indice</a:t>
                      </a:r>
                      <a:r>
                        <a:rPr lang="en-US" sz="2000" dirty="0">
                          <a:effectLst/>
                        </a:rPr>
                        <a:t> </a:t>
                      </a:r>
                      <a:r>
                        <a:rPr lang="en-US" sz="2000" dirty="0" err="1">
                          <a:effectLst/>
                        </a:rPr>
                        <a:t>acide</a:t>
                      </a:r>
                      <a:r>
                        <a:rPr lang="en-US" sz="2000" dirty="0">
                          <a:effectLst/>
                        </a:rPr>
                        <a:t> (mg KOH/g)</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a:effectLst/>
                        </a:rPr>
                        <a:t>2.805 ± 0.00 </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603453">
                <a:tc>
                  <a:txBody>
                    <a:bodyPr/>
                    <a:lstStyle/>
                    <a:p>
                      <a:pPr>
                        <a:lnSpc>
                          <a:spcPct val="150000"/>
                        </a:lnSpc>
                        <a:spcAft>
                          <a:spcPts val="0"/>
                        </a:spcAft>
                      </a:pPr>
                      <a:r>
                        <a:rPr lang="fr-FR" sz="2000">
                          <a:effectLst/>
                        </a:rPr>
                        <a:t>Indice d’iode (g iodure /100 g)</a:t>
                      </a:r>
                      <a:endParaRPr lang="fr-FR" sz="20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a:effectLst/>
                        </a:rPr>
                        <a:t>171.84 ± 4.35</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r h="603453">
                <a:tc>
                  <a:txBody>
                    <a:bodyPr/>
                    <a:lstStyle/>
                    <a:p>
                      <a:pPr>
                        <a:lnSpc>
                          <a:spcPct val="150000"/>
                        </a:lnSpc>
                        <a:spcAft>
                          <a:spcPts val="0"/>
                        </a:spcAft>
                      </a:pPr>
                      <a:r>
                        <a:rPr lang="fr-FR" sz="2000" dirty="0">
                          <a:effectLst/>
                        </a:rPr>
                        <a:t>Indice peroxyde (</a:t>
                      </a:r>
                      <a:r>
                        <a:rPr lang="fr-FR" sz="2000" dirty="0" err="1">
                          <a:effectLst/>
                        </a:rPr>
                        <a:t>méq</a:t>
                      </a:r>
                      <a:r>
                        <a:rPr lang="fr-FR" sz="2000" dirty="0">
                          <a:effectLst/>
                        </a:rPr>
                        <a:t> O</a:t>
                      </a:r>
                      <a:r>
                        <a:rPr lang="fr-FR" sz="2000" spc="40" dirty="0">
                          <a:effectLst/>
                        </a:rPr>
                        <a:t> </a:t>
                      </a:r>
                      <a:r>
                        <a:rPr lang="fr-FR" sz="2000" dirty="0">
                          <a:effectLst/>
                        </a:rPr>
                        <a:t>/kg)</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nSpc>
                          <a:spcPct val="150000"/>
                        </a:lnSpc>
                        <a:spcAft>
                          <a:spcPts val="0"/>
                        </a:spcAft>
                      </a:pPr>
                      <a:r>
                        <a:rPr lang="fr-FR" sz="2000" dirty="0">
                          <a:effectLst/>
                        </a:rPr>
                        <a:t>10 ± </a:t>
                      </a:r>
                      <a:r>
                        <a:rPr lang="fr-FR" sz="2000" dirty="0" smtClean="0">
                          <a:effectLst/>
                        </a:rPr>
                        <a:t>0.00</a:t>
                      </a:r>
                      <a:endParaRPr lang="fr-FR" sz="2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r>
            </a:tbl>
          </a:graphicData>
        </a:graphic>
      </p:graphicFrame>
      <p:sp>
        <p:nvSpPr>
          <p:cNvPr id="3" name="ZoneTexte 2"/>
          <p:cNvSpPr txBox="1"/>
          <p:nvPr/>
        </p:nvSpPr>
        <p:spPr>
          <a:xfrm>
            <a:off x="6972299" y="449720"/>
            <a:ext cx="4787901" cy="1477328"/>
          </a:xfrm>
          <a:prstGeom prst="rect">
            <a:avLst/>
          </a:prstGeom>
          <a:noFill/>
        </p:spPr>
        <p:txBody>
          <a:bodyPr wrap="square" rtlCol="0">
            <a:spAutoFit/>
          </a:bodyPr>
          <a:lstStyle/>
          <a:p>
            <a:pPr algn="just"/>
            <a:r>
              <a:rPr lang="fr-FR" b="1" i="1" dirty="0" err="1">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Ia</a:t>
            </a:r>
            <a:r>
              <a:rPr lang="fr-FR"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 définit la qualité d’une huile; Il caractérise la pureté et la stabilité de celle-ci à température ambiante car il rend compte des AG libres présents dans l’huile; donc il permet de jauger de son état de détérioration</a:t>
            </a:r>
          </a:p>
        </p:txBody>
      </p:sp>
      <p:sp>
        <p:nvSpPr>
          <p:cNvPr id="4" name="ZoneTexte 3"/>
          <p:cNvSpPr txBox="1"/>
          <p:nvPr/>
        </p:nvSpPr>
        <p:spPr>
          <a:xfrm>
            <a:off x="6972299" y="2402910"/>
            <a:ext cx="5130801" cy="1231106"/>
          </a:xfrm>
          <a:prstGeom prst="rect">
            <a:avLst/>
          </a:prstGeom>
          <a:noFill/>
        </p:spPr>
        <p:txBody>
          <a:bodyPr wrap="square" rtlCol="0">
            <a:spAutoFit/>
          </a:bodyPr>
          <a:lstStyle/>
          <a:p>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La moyenne </a:t>
            </a:r>
            <a:r>
              <a:rPr lang="fr-FR" b="1"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2.805</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&lt; 6 (norme alimentaires), indique un faible taux d’AG</a:t>
            </a:r>
          </a:p>
          <a:p>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Coco (4- 7) ; Arachide (-6) ; Dattes du désert (2,59) </a:t>
            </a:r>
          </a:p>
        </p:txBody>
      </p:sp>
      <p:sp>
        <p:nvSpPr>
          <p:cNvPr id="5" name="ZoneTexte 4"/>
          <p:cNvSpPr txBox="1"/>
          <p:nvPr/>
        </p:nvSpPr>
        <p:spPr>
          <a:xfrm>
            <a:off x="431483" y="4577514"/>
            <a:ext cx="11328219" cy="954107"/>
          </a:xfrm>
          <a:prstGeom prst="rect">
            <a:avLst/>
          </a:prstGeom>
          <a:noFill/>
        </p:spPr>
        <p:txBody>
          <a:bodyPr wrap="square" rtlCol="0">
            <a:spAutoFit/>
          </a:bodyPr>
          <a:lstStyle/>
          <a:p>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L’</a:t>
            </a:r>
            <a:r>
              <a:rPr lang="fr-FR" b="1" i="1" dirty="0" smtClean="0">
                <a:latin typeface="Arial Unicode MS" panose="020B0604020202020204" pitchFamily="34" charset="-128"/>
                <a:ea typeface="Arial Unicode MS" panose="020B0604020202020204" pitchFamily="34" charset="-128"/>
                <a:cs typeface="Arial Unicode MS" panose="020B0604020202020204" pitchFamily="34" charset="-128"/>
              </a:rPr>
              <a:t>Ii</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 met en évidence le degré d’</a:t>
            </a:r>
            <a:r>
              <a:rPr lang="fr-FR" dirty="0" err="1" smtClean="0">
                <a:latin typeface="Arial Unicode MS" panose="020B0604020202020204" pitchFamily="34" charset="-128"/>
                <a:ea typeface="Arial Unicode MS" panose="020B0604020202020204" pitchFamily="34" charset="-128"/>
                <a:cs typeface="Arial Unicode MS" panose="020B0604020202020204" pitchFamily="34" charset="-128"/>
              </a:rPr>
              <a:t>insaturation</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 d’une huile. </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Au regard de la valeur (</a:t>
            </a:r>
            <a:r>
              <a:rPr lang="fr-FR" dirty="0" smtClean="0"/>
              <a:t>&gt; </a:t>
            </a:r>
            <a:r>
              <a:rPr lang="fr-FR" b="1" dirty="0" smtClean="0">
                <a:latin typeface="Arial Unicode MS" panose="020B0604020202020204" pitchFamily="34" charset="-128"/>
                <a:ea typeface="Arial Unicode MS" panose="020B0604020202020204" pitchFamily="34" charset="-128"/>
                <a:cs typeface="Arial Unicode MS" panose="020B0604020202020204" pitchFamily="34" charset="-128"/>
              </a:rPr>
              <a:t>90</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 l’huile de </a:t>
            </a:r>
            <a:r>
              <a:rPr lang="fr-FR" i="1" dirty="0" smtClean="0">
                <a:latin typeface="Arial Unicode MS" panose="020B0604020202020204" pitchFamily="34" charset="-128"/>
                <a:ea typeface="Arial Unicode MS" panose="020B0604020202020204" pitchFamily="34" charset="-128"/>
                <a:cs typeface="Arial Unicode MS" panose="020B0604020202020204" pitchFamily="34" charset="-128"/>
              </a:rPr>
              <a:t>M. </a:t>
            </a:r>
            <a:r>
              <a:rPr lang="fr-FR" i="1" dirty="0" err="1" smtClean="0">
                <a:latin typeface="Arial Unicode MS" panose="020B0604020202020204" pitchFamily="34" charset="-128"/>
                <a:ea typeface="Arial Unicode MS" panose="020B0604020202020204" pitchFamily="34" charset="-128"/>
                <a:cs typeface="Arial Unicode MS" panose="020B0604020202020204" pitchFamily="34" charset="-128"/>
              </a:rPr>
              <a:t>arboreus</a:t>
            </a:r>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 peut être classée parmi les huiles riches en AGI</a:t>
            </a:r>
          </a:p>
          <a:p>
            <a:r>
              <a:rPr lang="fr-FR" dirty="0" smtClean="0">
                <a:latin typeface="Arial Unicode MS" panose="020B0604020202020204" pitchFamily="34" charset="-128"/>
                <a:ea typeface="Arial Unicode MS" panose="020B0604020202020204" pitchFamily="34" charset="-128"/>
                <a:cs typeface="Arial Unicode MS" panose="020B0604020202020204" pitchFamily="34" charset="-128"/>
              </a:rPr>
              <a:t>Soja (120-140) ; Tournesol (125- 144) ; Sésame (104- 120)</a:t>
            </a:r>
            <a:endParaRPr lang="fr-F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ZoneTexte 5"/>
          <p:cNvSpPr txBox="1"/>
          <p:nvPr/>
        </p:nvSpPr>
        <p:spPr>
          <a:xfrm>
            <a:off x="431483" y="5743213"/>
            <a:ext cx="11150917" cy="646331"/>
          </a:xfrm>
          <a:prstGeom prst="rect">
            <a:avLst/>
          </a:prstGeom>
          <a:noFill/>
        </p:spPr>
        <p:txBody>
          <a:bodyPr wrap="square" rtlCol="0">
            <a:spAutoFit/>
          </a:bodyPr>
          <a:lstStyle/>
          <a:p>
            <a:r>
              <a:rPr lang="fr-FR" b="1" i="1" dirty="0" err="1">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Ip</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est lié aux conditions de conservation et aux modes d’extraction. C’est un critère utile pour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une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détérioration oxydative;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La valeur obtenue est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&lt; 10 </a:t>
            </a:r>
            <a:r>
              <a:rPr lang="fr-FR" dirty="0" err="1">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méq</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 de </a:t>
            </a:r>
            <a:r>
              <a:rPr lang="fr-FR" dirty="0" smtClean="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O /kg </a:t>
            </a:r>
            <a:r>
              <a:rPr lang="fr-FR" dirty="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rPr>
              <a:t>(norme)</a:t>
            </a:r>
          </a:p>
        </p:txBody>
      </p:sp>
      <p:sp>
        <p:nvSpPr>
          <p:cNvPr id="7" name="Ellipse 6"/>
          <p:cNvSpPr/>
          <p:nvPr/>
        </p:nvSpPr>
        <p:spPr>
          <a:xfrm>
            <a:off x="4236681" y="2617942"/>
            <a:ext cx="1665028" cy="501320"/>
          </a:xfrm>
          <a:prstGeom prst="ellipse">
            <a:avLst/>
          </a:prstGeom>
          <a:noFill/>
          <a:ln w="28575">
            <a:solidFill>
              <a:srgbClr val="D12C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4236681" y="3161466"/>
            <a:ext cx="1665028" cy="501320"/>
          </a:xfrm>
          <a:prstGeom prst="ellipse">
            <a:avLst/>
          </a:prstGeom>
          <a:noFill/>
          <a:ln w="28575">
            <a:solidFill>
              <a:srgbClr val="D738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236681" y="3737681"/>
            <a:ext cx="1665028" cy="501320"/>
          </a:xfrm>
          <a:prstGeom prst="ellipse">
            <a:avLst/>
          </a:prstGeom>
          <a:noFill/>
          <a:ln w="28575">
            <a:solidFill>
              <a:srgbClr val="D12C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6930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animBg="1"/>
      <p:bldP spid="8" grpId="0" animBg="1"/>
      <p:bldP spid="9" grpId="0" animBg="1"/>
    </p:bldLst>
  </p:timing>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1189</TotalTime>
  <Words>1673</Words>
  <Application>Microsoft Office PowerPoint</Application>
  <PresentationFormat>Grand écran</PresentationFormat>
  <Paragraphs>457</Paragraphs>
  <Slides>16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 Unicode MS</vt:lpstr>
      <vt:lpstr>Arial</vt:lpstr>
      <vt:lpstr>Calibri</vt:lpstr>
      <vt:lpstr>Calibri Light</vt:lpstr>
      <vt:lpstr>Cambria Math</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97</cp:revision>
  <dcterms:created xsi:type="dcterms:W3CDTF">2018-03-20T06:30:33Z</dcterms:created>
  <dcterms:modified xsi:type="dcterms:W3CDTF">2018-03-27T07:42:27Z</dcterms:modified>
</cp:coreProperties>
</file>