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16"/>
  </p:notesMasterIdLst>
  <p:sldIdLst>
    <p:sldId id="256" r:id="rId2"/>
    <p:sldId id="257" r:id="rId3"/>
    <p:sldId id="263" r:id="rId4"/>
    <p:sldId id="274" r:id="rId5"/>
    <p:sldId id="264" r:id="rId6"/>
    <p:sldId id="265" r:id="rId7"/>
    <p:sldId id="266" r:id="rId8"/>
    <p:sldId id="271" r:id="rId9"/>
    <p:sldId id="267" r:id="rId10"/>
    <p:sldId id="273" r:id="rId11"/>
    <p:sldId id="268" r:id="rId12"/>
    <p:sldId id="272" r:id="rId13"/>
    <p:sldId id="27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KRO Yves-Alain" initials="BYA" lastIdx="7" clrIdx="0">
    <p:extLst>
      <p:ext uri="{19B8F6BF-5375-455C-9EA6-DF929625EA0E}">
        <p15:presenceInfo xmlns:p15="http://schemas.microsoft.com/office/powerpoint/2012/main" userId="BEKRO Yves-Ala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21" autoAdjust="0"/>
  </p:normalViewPr>
  <p:slideViewPr>
    <p:cSldViewPr snapToGrid="0">
      <p:cViewPr varScale="1">
        <p:scale>
          <a:sx n="65" d="100"/>
          <a:sy n="65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F6AC3-7C43-4FE3-82BC-1CE9EC98386F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A6DB4-B56D-4C5A-8A26-75ABBDF9DF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899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024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chromatographie est une méthode physique de séparation des constituants de mélanges; elle est basée sur les différences d’affinité des substances à l’égard de la phase stationnaire (plaque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de la phase mobile (solvant de migration). Cette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technique de détection CCM est simple, reproductible et sensibles car permettent la détection de plusieurs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phytosubstances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présentes.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72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Le plan de ma présentation s’articulera autour de quatre grand </a:t>
            </a:r>
            <a:r>
              <a:rPr lang="fr-FR" b="1" dirty="0" smtClean="0"/>
              <a:t>axes: 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9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/>
              <a:t>Les</a:t>
            </a:r>
            <a:r>
              <a:rPr lang="fr-FR" b="1" baseline="0" dirty="0" smtClean="0"/>
              <a:t> substances d’origine végétales sont produites par des réactions continues qui ont lieu dans le protoplasme des cellules et conduisent à la formation de métabolites qui sont classées en deux groupes: les métabolites primaires et les métabolites secondaires. 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98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les 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métabolites secondaires 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interviennent dans les relations qu'entretient la plante avec les organismes vivants qui l'entourent. </a:t>
            </a:r>
            <a:endParaRPr lang="fr-FR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Elles 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exercent une action déterminante sur l’adaptation des plantes à leur environnement 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91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polyphénols constituent un groupe largement distribué et présents dans tous les organes de la plante, ils résultent de deux voies synthétiques principales: la voie de </a:t>
            </a:r>
            <a:r>
              <a:rPr lang="fr-F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shikimate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d’acétate. L’élément structural fondamental qui les caractérise est la présence d’un cycle aromatique (benzoïque) portant au moins un groupement hydroxyles libres ou engagés dans une autre fonction 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chimique.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études en cours lieraient la forte consommation de la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myricétine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à une réduction du cancer de la prostate. L’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arbutine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est utilisé 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 antibiotique pour le système urinaire ou diurétique et la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verbascoside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activité antimicrobienne et antiinflammatoire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73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Généralement 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lipophiles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noïdes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stéroïdes sont formés à partir de l'assemblage d'unités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isopréniques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cinq atomes de carbone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Les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Monoterpènes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 unités) les sesquiterpènes (3 unités) les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diterpènes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(4 unités) les triterpènes (6 unités)</a:t>
            </a:r>
            <a:endParaRPr lang="fr-FR" b="1" dirty="0"/>
          </a:p>
          <a:p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alcaloïdes forment une grande famille de molécules chimiquement hétérogène et caractérisée par la présence d’au moins un atome 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d’azote. En général ils présentent une 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forte activité biologique. </a:t>
            </a:r>
            <a:endParaRPr lang="fr-FR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solanine est présente dans la pomme de terre, la digitoxine a une action sur le cœur et la quinine est utilisée dans le traitement du paludisme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918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effet</a:t>
            </a:r>
            <a:r>
              <a:rPr lang="fr-F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vu l’importance des métabolites secondaires, des recherches scientifiques approfondies ont permis de les extraire, les identifier et de les caractériser.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L’extraction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 une opération qui consiste à séparer des composés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selon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diverses techniques. 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choix de la méthode d’extraction est basé sur des données préalables et les caractéristiques physicochimiques des métabolites à extraire. </a:t>
            </a:r>
            <a:endParaRPr lang="fr-FR" b="1" dirty="0"/>
          </a:p>
          <a:p>
            <a:r>
              <a:rPr lang="fr-FR" dirty="0"/>
              <a:t>Il existe plusieurs méthodes d’extractions</a:t>
            </a:r>
            <a:r>
              <a:rPr lang="fr-FR" baseline="0" dirty="0"/>
              <a:t> au nombre desquels on peut citer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03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L'extraction liquide-liquide est un procédé de séparation qui consiste en une extraction par transfert entre deux phases liquides.</a:t>
            </a:r>
            <a:endParaRPr lang="fr-FR" dirty="0"/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méthodes chromatographiques sont des méthodes permettant de séparer les éléments d’un extrait végétal en solution plus ou moins complexe.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4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chromatographie est une méthode physique de séparation des constituants de mélanges; elle est basée sur les différences d’affinité des substances à l’égard de la phase stationnaire (plaque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de la phase mobile (solvant de migration). Cette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technique de détection CCM est simple, reproductible et sensibles car permettent la détection de plusieurs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phytosubstances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présentes.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DB4-B56D-4C5A-8A26-75ABBDF9DF7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22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39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86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523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459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8612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93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019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34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50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33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80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0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28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04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947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981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6613E-8260-413B-94FC-BD769DE9E160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48373CB-2281-4628-B8E5-CA60945F7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86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8" t="22937" r="7738" b="32365"/>
          <a:stretch>
            <a:fillRect/>
          </a:stretch>
        </p:blipFill>
        <p:spPr bwMode="auto">
          <a:xfrm>
            <a:off x="2619849" y="592638"/>
            <a:ext cx="7707502" cy="1735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036099" y="2845543"/>
            <a:ext cx="68980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Journées Portes Ouvertes LCBOSN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(27 Mars </a:t>
            </a:r>
            <a:r>
              <a:rPr lang="fr-FR" sz="2400" b="1" dirty="0">
                <a:solidFill>
                  <a:srgbClr val="C00000"/>
                </a:solidFill>
              </a:rPr>
              <a:t>2018)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989363" y="6260463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Dr N’GAMAN-KOUASSI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332937" y="4184065"/>
            <a:ext cx="8257309" cy="1357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u="sng" dirty="0">
                <a:solidFill>
                  <a:schemeClr val="bg1"/>
                </a:solidFill>
              </a:rPr>
              <a:t>LES MÉTABOLITES SECONDAIRES</a:t>
            </a:r>
          </a:p>
        </p:txBody>
      </p:sp>
    </p:spTree>
    <p:extLst>
      <p:ext uri="{BB962C8B-B14F-4D97-AF65-F5344CB8AC3E}">
        <p14:creationId xmlns:p14="http://schemas.microsoft.com/office/powerpoint/2010/main" val="32100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8669" y="365758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50760" y="365758"/>
            <a:ext cx="4411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Méthodes d’identification LCBOSN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203297" y="1164810"/>
            <a:ext cx="476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TESTS DE MISE EN ÉVIDENCE PAR CCM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43202" y="1533841"/>
            <a:ext cx="91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0000FF"/>
                </a:solidFill>
              </a:rPr>
              <a:t>CCM : Technique de séparation des constituants basée sur les </a:t>
            </a:r>
          </a:p>
          <a:p>
            <a:r>
              <a:rPr lang="fr-FR" sz="2000" b="1" i="1" dirty="0">
                <a:solidFill>
                  <a:srgbClr val="0000FF"/>
                </a:solidFill>
              </a:rPr>
              <a:t>           différences d’affinité à l’égard de la phase stationnaire et mobile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28579"/>
              </p:ext>
            </p:extLst>
          </p:nvPr>
        </p:nvGraphicFramePr>
        <p:xfrm>
          <a:off x="2886760" y="2461051"/>
          <a:ext cx="81280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263193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Stérols et Polyterpènes: </a:t>
                      </a:r>
                      <a:r>
                        <a:rPr lang="fr-FR" sz="18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Liebermann-</a:t>
                      </a:r>
                      <a:r>
                        <a:rPr lang="fr-FR" sz="18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Bürchard</a:t>
                      </a:r>
                      <a:r>
                        <a:rPr lang="fr-FR" sz="18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Vanilline sulfurique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139016"/>
                  </a:ext>
                </a:extLst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424674"/>
              </p:ext>
            </p:extLst>
          </p:nvPr>
        </p:nvGraphicFramePr>
        <p:xfrm>
          <a:off x="2891686" y="4516136"/>
          <a:ext cx="81280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263193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Flavonoïdes: </a:t>
                      </a:r>
                      <a:r>
                        <a:rPr lang="fr-FR" i="1" dirty="0"/>
                        <a:t>AlCl</a:t>
                      </a:r>
                      <a:r>
                        <a:rPr lang="fr-FR" i="1" baseline="-25000" dirty="0"/>
                        <a:t>3</a:t>
                      </a:r>
                      <a:r>
                        <a:rPr lang="fr-FR" i="1" dirty="0"/>
                        <a:t>; Réactif de </a:t>
                      </a:r>
                      <a:r>
                        <a:rPr lang="fr-FR" i="1" dirty="0" err="1"/>
                        <a:t>Neu</a:t>
                      </a:r>
                      <a:r>
                        <a:rPr lang="fr-FR" i="1" dirty="0"/>
                        <a:t>; Ammoniaque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139016"/>
                  </a:ext>
                </a:extLst>
              </a:tr>
            </a:tbl>
          </a:graphicData>
        </a:graphic>
      </p:graphicFrame>
      <p:pic>
        <p:nvPicPr>
          <p:cNvPr id="12" name="Image 11"/>
          <p:cNvPicPr/>
          <p:nvPr/>
        </p:nvPicPr>
        <p:blipFill rotWithShape="1">
          <a:blip r:embed="rId3"/>
          <a:srcRect l="42493" t="27642" r="21958" b="41482"/>
          <a:stretch/>
        </p:blipFill>
        <p:spPr bwMode="auto">
          <a:xfrm>
            <a:off x="6804747" y="4976227"/>
            <a:ext cx="1944000" cy="1476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 18"/>
          <p:cNvPicPr/>
          <p:nvPr/>
        </p:nvPicPr>
        <p:blipFill>
          <a:blip r:embed="rId4" cstate="print"/>
          <a:srcRect l="27902" r="53204"/>
          <a:stretch>
            <a:fillRect/>
          </a:stretch>
        </p:blipFill>
        <p:spPr bwMode="auto">
          <a:xfrm>
            <a:off x="8954366" y="4976227"/>
            <a:ext cx="90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/>
          <p:cNvPicPr/>
          <p:nvPr/>
        </p:nvPicPr>
        <p:blipFill rotWithShape="1">
          <a:blip r:embed="rId5"/>
          <a:srcRect l="41667" t="53225" r="23280" b="17957"/>
          <a:stretch/>
        </p:blipFill>
        <p:spPr bwMode="auto">
          <a:xfrm>
            <a:off x="7778135" y="2880686"/>
            <a:ext cx="1980000" cy="1512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20"/>
          <p:cNvPicPr/>
          <p:nvPr/>
        </p:nvPicPr>
        <p:blipFill rotWithShape="1">
          <a:blip r:embed="rId6" cstate="print"/>
          <a:srcRect l="70398" r="12073" b="9486"/>
          <a:stretch/>
        </p:blipFill>
        <p:spPr bwMode="auto">
          <a:xfrm>
            <a:off x="9854366" y="2895134"/>
            <a:ext cx="900000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 2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" t="3671" r="54001" b="8280"/>
          <a:stretch/>
        </p:blipFill>
        <p:spPr bwMode="auto">
          <a:xfrm>
            <a:off x="5896388" y="2889818"/>
            <a:ext cx="1748550" cy="1522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56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8669" y="365758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50760" y="365758"/>
            <a:ext cx="4411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Méthodes d’identification LCBOSN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203297" y="1164810"/>
            <a:ext cx="476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TESTS DE MISE EN ÉVIDENCE PAR CCM</a:t>
            </a: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666437"/>
              </p:ext>
            </p:extLst>
          </p:nvPr>
        </p:nvGraphicFramePr>
        <p:xfrm>
          <a:off x="2886759" y="1640056"/>
          <a:ext cx="8425253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425253">
                  <a:extLst>
                    <a:ext uri="{9D8B030D-6E8A-4147-A177-3AD203B41FA5}">
                      <a16:colId xmlns:a16="http://schemas.microsoft.com/office/drawing/2014/main" val="3263193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Coumarines: </a:t>
                      </a:r>
                      <a:r>
                        <a:rPr lang="fr-FR" i="1" dirty="0"/>
                        <a:t>KOH; Acétate de plomb basique, Ammoniaque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139016"/>
                  </a:ext>
                </a:extLst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598483"/>
              </p:ext>
            </p:extLst>
          </p:nvPr>
        </p:nvGraphicFramePr>
        <p:xfrm>
          <a:off x="5963275" y="3465315"/>
          <a:ext cx="5348738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348738">
                  <a:extLst>
                    <a:ext uri="{9D8B030D-6E8A-4147-A177-3AD203B41FA5}">
                      <a16:colId xmlns:a16="http://schemas.microsoft.com/office/drawing/2014/main" val="3263193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Saponines</a:t>
                      </a:r>
                      <a:r>
                        <a:rPr lang="fr-FR" i="1" baseline="0" dirty="0">
                          <a:solidFill>
                            <a:schemeClr val="tx1"/>
                          </a:solidFill>
                        </a:rPr>
                        <a:t> → </a:t>
                      </a:r>
                      <a:r>
                        <a:rPr lang="fr-FR" i="1" dirty="0"/>
                        <a:t>Trichlorure d’antimoine </a:t>
                      </a:r>
                      <a:r>
                        <a:rPr lang="fr-FR" i="0" dirty="0"/>
                        <a:t>(</a:t>
                      </a:r>
                      <a:r>
                        <a:rPr lang="fr-F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SbCl</a:t>
                      </a:r>
                      <a:r>
                        <a:rPr lang="fr-FR" sz="18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fr-FR" sz="1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fr-FR" i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139016"/>
                  </a:ext>
                </a:extLst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58614"/>
              </p:ext>
            </p:extLst>
          </p:nvPr>
        </p:nvGraphicFramePr>
        <p:xfrm>
          <a:off x="2847441" y="5356620"/>
          <a:ext cx="3115834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115834">
                  <a:extLst>
                    <a:ext uri="{9D8B030D-6E8A-4147-A177-3AD203B41FA5}">
                      <a16:colId xmlns:a16="http://schemas.microsoft.com/office/drawing/2014/main" val="3263193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Alcaloïdes → </a:t>
                      </a:r>
                      <a:r>
                        <a:rPr lang="fr-FR" i="1" dirty="0" err="1">
                          <a:solidFill>
                            <a:schemeClr val="tx1"/>
                          </a:solidFill>
                        </a:rPr>
                        <a:t>Dragendorff</a:t>
                      </a:r>
                      <a:endParaRPr lang="fr-FR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139016"/>
                  </a:ext>
                </a:extLst>
              </a:tr>
            </a:tbl>
          </a:graphicData>
        </a:graphic>
      </p:graphicFrame>
      <p:pic>
        <p:nvPicPr>
          <p:cNvPr id="19" name="Image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" b="3097"/>
          <a:stretch/>
        </p:blipFill>
        <p:spPr bwMode="auto">
          <a:xfrm>
            <a:off x="6639110" y="2058318"/>
            <a:ext cx="1988688" cy="1333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/>
          <p:cNvPicPr/>
          <p:nvPr/>
        </p:nvPicPr>
        <p:blipFill rotWithShape="1">
          <a:blip r:embed="rId4" cstate="print"/>
          <a:srcRect l="48957" t="1" r="37808" b="8645"/>
          <a:stretch/>
        </p:blipFill>
        <p:spPr bwMode="auto">
          <a:xfrm>
            <a:off x="8908484" y="2082390"/>
            <a:ext cx="663221" cy="13091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20"/>
          <p:cNvPicPr/>
          <p:nvPr/>
        </p:nvPicPr>
        <p:blipFill rotWithShape="1">
          <a:blip r:embed="rId5" cstate="print"/>
          <a:srcRect l="666" r="80894"/>
          <a:stretch/>
        </p:blipFill>
        <p:spPr bwMode="auto">
          <a:xfrm>
            <a:off x="3668250" y="3930388"/>
            <a:ext cx="900000" cy="13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86760" y="3454411"/>
            <a:ext cx="2462980" cy="39264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Tanins</a:t>
            </a:r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→</a:t>
            </a:r>
            <a:r>
              <a:rPr lang="fr-FR" b="1" dirty="0"/>
              <a:t> </a:t>
            </a:r>
            <a:r>
              <a:rPr lang="fr-FR" b="1" i="1" dirty="0" smtClean="0">
                <a:solidFill>
                  <a:schemeClr val="tx1"/>
                </a:solidFill>
              </a:rPr>
              <a:t>FeCl</a:t>
            </a:r>
            <a:r>
              <a:rPr lang="fr-FR" b="1" i="1" baseline="-25000" dirty="0" smtClean="0">
                <a:solidFill>
                  <a:schemeClr val="tx1"/>
                </a:solidFill>
              </a:rPr>
              <a:t>3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2" name="Image 11"/>
          <p:cNvPicPr/>
          <p:nvPr/>
        </p:nvPicPr>
        <p:blipFill rotWithShape="1">
          <a:blip r:embed="rId6" cstate="print"/>
          <a:srcRect l="32354" r="43002" b="24368"/>
          <a:stretch/>
        </p:blipFill>
        <p:spPr bwMode="auto">
          <a:xfrm>
            <a:off x="8422465" y="3863381"/>
            <a:ext cx="972037" cy="1399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 b="4919"/>
          <a:stretch/>
        </p:blipFill>
        <p:spPr bwMode="auto">
          <a:xfrm>
            <a:off x="6057371" y="5262388"/>
            <a:ext cx="893389" cy="1514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681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8669" y="365758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29278" y="365758"/>
            <a:ext cx="5126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Champs d’applications des métabolites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88042" y="1238867"/>
            <a:ext cx="6910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u="sng" dirty="0">
                <a:solidFill>
                  <a:srgbClr val="0000FF"/>
                </a:solidFill>
              </a:rPr>
              <a:t>Les métabolites secondaires ont une importance </a:t>
            </a:r>
          </a:p>
          <a:p>
            <a:pPr algn="ctr"/>
            <a:r>
              <a:rPr lang="fr-FR" sz="2200" b="1" u="sng" dirty="0">
                <a:solidFill>
                  <a:srgbClr val="0000FF"/>
                </a:solidFill>
              </a:rPr>
              <a:t>économique et pharmaceutique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03184" y="2212261"/>
            <a:ext cx="86805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FF0000"/>
                </a:solidFill>
              </a:rPr>
              <a:t>Foresterie</a:t>
            </a:r>
            <a:r>
              <a:rPr lang="fr-FR" sz="2000" b="1" dirty="0"/>
              <a:t> : Qualité du bois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FF0000"/>
                </a:solidFill>
              </a:rPr>
              <a:t>Ecologie</a:t>
            </a:r>
            <a:r>
              <a:rPr lang="fr-FR" sz="2000" b="1" dirty="0"/>
              <a:t> : Résistance aux bio agresseurs, </a:t>
            </a:r>
            <a:r>
              <a:rPr lang="fr-FR" sz="2000" b="1" dirty="0" err="1"/>
              <a:t>Allélopathie</a:t>
            </a:r>
            <a:r>
              <a:rPr lang="fr-FR" sz="2000" b="1" dirty="0"/>
              <a:t>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FF0000"/>
                </a:solidFill>
              </a:rPr>
              <a:t>Horticulture</a:t>
            </a:r>
            <a:r>
              <a:rPr lang="fr-FR" sz="2000" b="1" dirty="0"/>
              <a:t> : Production de pigments floraux, Colorants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FF0000"/>
                </a:solidFill>
              </a:rPr>
              <a:t>Alimentaire</a:t>
            </a:r>
            <a:r>
              <a:rPr lang="fr-FR" sz="2000" b="1" dirty="0"/>
              <a:t> : Toxines, Composés nutritionnels et antinutritionnels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FF0000"/>
                </a:solidFill>
              </a:rPr>
              <a:t>Industrie non alimentaire </a:t>
            </a:r>
            <a:r>
              <a:rPr lang="fr-FR" sz="2000" b="1" dirty="0"/>
              <a:t>: Gommes, Edulcorants, Pesticides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FF0000"/>
                </a:solidFill>
              </a:rPr>
              <a:t>Cosmétique</a:t>
            </a:r>
            <a:r>
              <a:rPr lang="fr-FR" sz="2000" b="1" dirty="0"/>
              <a:t> : Parfums, Arômes … 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3363418" y="4456450"/>
            <a:ext cx="7188627" cy="1994057"/>
            <a:chOff x="3161943" y="4037996"/>
            <a:chExt cx="7188627" cy="1994057"/>
          </a:xfrm>
        </p:grpSpPr>
        <p:pic>
          <p:nvPicPr>
            <p:cNvPr id="7" name="Picture 14" descr="menthe mitch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876" y="4037996"/>
              <a:ext cx="1071097" cy="14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3" descr="lavandula vera angustifol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779" y="4045662"/>
              <a:ext cx="1246235" cy="14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5" descr="gousse-vanil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654" y="4045266"/>
              <a:ext cx="1068439" cy="142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8" descr="Romarin%20co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0127" y="4045662"/>
              <a:ext cx="1050443" cy="14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5248115" y="5471658"/>
              <a:ext cx="86914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 b="1" dirty="0"/>
                <a:t>Vanille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7987876" y="5447278"/>
              <a:ext cx="105138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600" b="1" dirty="0"/>
                <a:t>Menthe </a:t>
              </a:r>
            </a:p>
            <a:p>
              <a:pPr algn="ctr"/>
              <a:r>
                <a:rPr lang="fr-FR" altLang="fr-FR" sz="1600" b="1" dirty="0"/>
                <a:t>poivrée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6562421" y="5447278"/>
              <a:ext cx="107112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 b="1" dirty="0"/>
                <a:t>Lavande</a:t>
              </a:r>
            </a:p>
          </p:txBody>
        </p:sp>
        <p:sp>
          <p:nvSpPr>
            <p:cNvPr id="14" name="Text Box 48"/>
            <p:cNvSpPr txBox="1">
              <a:spLocks noChangeArrowheads="1"/>
            </p:cNvSpPr>
            <p:nvPr/>
          </p:nvSpPr>
          <p:spPr bwMode="auto">
            <a:xfrm>
              <a:off x="3540370" y="5474078"/>
              <a:ext cx="8178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 b="1" dirty="0"/>
                <a:t>Safran</a:t>
              </a: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auto">
            <a:xfrm>
              <a:off x="9345167" y="5471658"/>
              <a:ext cx="100540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 b="1" dirty="0"/>
                <a:t>Romarin</a:t>
              </a:r>
            </a:p>
          </p:txBody>
        </p:sp>
        <p:pic>
          <p:nvPicPr>
            <p:cNvPr id="16" name="Picture 47" descr="epice-safran bi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943" y="4042847"/>
              <a:ext cx="1705023" cy="1431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3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8669" y="365758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29278" y="365758"/>
            <a:ext cx="5126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Champs d’applications des métabolites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15824" y="1216791"/>
            <a:ext cx="90090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200" b="1" dirty="0">
                <a:solidFill>
                  <a:srgbClr val="FF0000"/>
                </a:solidFill>
              </a:rPr>
              <a:t>Pharmacie</a:t>
            </a:r>
            <a:endParaRPr lang="fr-FR" sz="2200" b="1" dirty="0"/>
          </a:p>
          <a:p>
            <a:pPr algn="just">
              <a:spcBef>
                <a:spcPts val="600"/>
              </a:spcBef>
            </a:pPr>
            <a:r>
              <a:rPr lang="fr-FR" sz="2200" b="1" dirty="0"/>
              <a:t>25% des spécialités pharmaceutiques sur le marché proviennent de plantes médicinales ou de produits dérivés</a:t>
            </a:r>
            <a:r>
              <a:rPr lang="fr-FR" sz="2200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fr-FR" sz="2200" b="1" dirty="0" err="1">
                <a:solidFill>
                  <a:schemeClr val="accent6">
                    <a:lumMod val="75000"/>
                  </a:schemeClr>
                </a:solidFill>
              </a:rPr>
              <a:t>Verpoorte</a:t>
            </a:r>
            <a:r>
              <a:rPr lang="fr-FR" sz="2200" b="1" dirty="0">
                <a:solidFill>
                  <a:schemeClr val="accent6">
                    <a:lumMod val="75000"/>
                  </a:schemeClr>
                </a:solidFill>
              </a:rPr>
              <a:t>, 2000)</a:t>
            </a:r>
          </a:p>
          <a:p>
            <a:pPr algn="just">
              <a:spcBef>
                <a:spcPts val="1200"/>
              </a:spcBef>
            </a:pPr>
            <a:r>
              <a:rPr lang="fr-FR" sz="2200" b="1" dirty="0"/>
              <a:t>75% des médicaments actuellement prescrits dérivent des produits naturels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 (</a:t>
            </a:r>
            <a:r>
              <a:rPr lang="fr-FR" sz="2200" b="1" dirty="0" err="1">
                <a:solidFill>
                  <a:schemeClr val="accent4">
                    <a:lumMod val="75000"/>
                  </a:schemeClr>
                </a:solidFill>
              </a:rPr>
              <a:t>Kinghorn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 et </a:t>
            </a:r>
            <a:r>
              <a:rPr lang="fr-FR" sz="2200" b="1" dirty="0" err="1">
                <a:solidFill>
                  <a:schemeClr val="accent4">
                    <a:lumMod val="75000"/>
                  </a:schemeClr>
                </a:solidFill>
              </a:rPr>
              <a:t>Balandrin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, 1993)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68216" y="3469947"/>
            <a:ext cx="8178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r-FR" sz="2000" b="1" dirty="0">
                <a:solidFill>
                  <a:srgbClr val="0000FF"/>
                </a:solidFill>
              </a:rPr>
              <a:t>Hétérosides cardiotoniques (</a:t>
            </a:r>
            <a:r>
              <a:rPr lang="fr-FR" sz="2000" b="1" dirty="0">
                <a:solidFill>
                  <a:srgbClr val="C00000"/>
                </a:solidFill>
              </a:rPr>
              <a:t>Digitaline, </a:t>
            </a:r>
            <a:r>
              <a:rPr lang="fr-FR" sz="2000" b="1" dirty="0" err="1">
                <a:solidFill>
                  <a:srgbClr val="C00000"/>
                </a:solidFill>
              </a:rPr>
              <a:t>Digoxine</a:t>
            </a:r>
            <a:r>
              <a:rPr lang="fr-FR" sz="2000" b="1" dirty="0">
                <a:solidFill>
                  <a:srgbClr val="C00000"/>
                </a:solidFill>
              </a:rPr>
              <a:t>, Ouabaïne, etc.</a:t>
            </a:r>
            <a:r>
              <a:rPr lang="fr-FR" sz="20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17737" y="3989252"/>
            <a:ext cx="9774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</a:rPr>
              <a:t> Alcaloïdes (</a:t>
            </a:r>
            <a:r>
              <a:rPr lang="fr-FR" sz="2000" b="1" dirty="0">
                <a:solidFill>
                  <a:srgbClr val="C00000"/>
                </a:solidFill>
              </a:rPr>
              <a:t>Morphine, </a:t>
            </a:r>
            <a:r>
              <a:rPr lang="fr-FR" sz="2000" b="1" dirty="0" err="1">
                <a:solidFill>
                  <a:srgbClr val="C00000"/>
                </a:solidFill>
              </a:rPr>
              <a:t>Codéïne</a:t>
            </a:r>
            <a:r>
              <a:rPr lang="fr-FR" sz="2000" b="1" dirty="0">
                <a:solidFill>
                  <a:srgbClr val="C00000"/>
                </a:solidFill>
              </a:rPr>
              <a:t>, Quinine, Atropine, Cocaïne, Vinblastine etc.</a:t>
            </a:r>
            <a:r>
              <a:rPr lang="fr-FR" sz="20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415156" y="4555773"/>
            <a:ext cx="7473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</a:rPr>
              <a:t> Effet Antioxydant (</a:t>
            </a:r>
            <a:r>
              <a:rPr lang="fr-FR" sz="2000" b="1" dirty="0">
                <a:solidFill>
                  <a:srgbClr val="C00000"/>
                </a:solidFill>
              </a:rPr>
              <a:t>Vitamine C, Quercétine, Vitamine E etc.</a:t>
            </a:r>
            <a:r>
              <a:rPr lang="fr-FR" sz="2000" b="1" dirty="0">
                <a:solidFill>
                  <a:srgbClr val="0000FF"/>
                </a:solidFill>
              </a:rPr>
              <a:t>)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415156" y="5100138"/>
            <a:ext cx="4142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</a:rPr>
              <a:t> Saponines (</a:t>
            </a:r>
            <a:r>
              <a:rPr lang="fr-FR" sz="2000" b="1" dirty="0">
                <a:solidFill>
                  <a:srgbClr val="C00000"/>
                </a:solidFill>
              </a:rPr>
              <a:t>Galanthamine etc.</a:t>
            </a:r>
            <a:r>
              <a:rPr lang="fr-FR" sz="2000" b="1" dirty="0">
                <a:solidFill>
                  <a:srgbClr val="0000FF"/>
                </a:solidFill>
              </a:rPr>
              <a:t>)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415156" y="5677759"/>
            <a:ext cx="3693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</a:rPr>
              <a:t> Flavonoïdes (</a:t>
            </a:r>
            <a:r>
              <a:rPr lang="fr-FR" sz="2000" b="1" dirty="0" err="1">
                <a:solidFill>
                  <a:srgbClr val="C00000"/>
                </a:solidFill>
              </a:rPr>
              <a:t>Diosmine</a:t>
            </a:r>
            <a:r>
              <a:rPr lang="fr-FR" sz="2000" b="1" dirty="0">
                <a:solidFill>
                  <a:srgbClr val="C00000"/>
                </a:solidFill>
              </a:rPr>
              <a:t> etc.</a:t>
            </a:r>
            <a:r>
              <a:rPr lang="fr-FR" sz="2000" b="1" dirty="0">
                <a:solidFill>
                  <a:srgbClr val="0000FF"/>
                </a:solidFill>
              </a:rPr>
              <a:t>)</a:t>
            </a:r>
            <a:endParaRPr lang="fr-F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1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20447" y="2153262"/>
            <a:ext cx="94418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Merci pour votre </a:t>
            </a:r>
          </a:p>
          <a:p>
            <a:pPr algn="ctr"/>
            <a:r>
              <a:rPr lang="fr-FR" sz="8000" b="1" dirty="0" smtClean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attention</a:t>
            </a:r>
            <a:endParaRPr lang="fr-FR" sz="8000" b="1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211776" y="457198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48341" y="2362423"/>
            <a:ext cx="4283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</a:rPr>
              <a:t>Présentation générale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649791" y="3096717"/>
            <a:ext cx="455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</a:rPr>
              <a:t>Méthodes d’extractions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83077" y="3848447"/>
            <a:ext cx="878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</a:rPr>
              <a:t>Méthodes d’identifications des phytocomposés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78824" y="4611333"/>
            <a:ext cx="7401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</a:rPr>
              <a:t>Champs d’applications des métabolites</a:t>
            </a:r>
          </a:p>
        </p:txBody>
      </p:sp>
    </p:spTree>
    <p:extLst>
      <p:ext uri="{BB962C8B-B14F-4D97-AF65-F5344CB8AC3E}">
        <p14:creationId xmlns:p14="http://schemas.microsoft.com/office/powerpoint/2010/main" val="36647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20424" y="353962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478200" y="337932"/>
            <a:ext cx="2904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u="sng" dirty="0">
                <a:solidFill>
                  <a:schemeClr val="accent4">
                    <a:lumMod val="50000"/>
                  </a:schemeClr>
                </a:solidFill>
              </a:rPr>
              <a:t>Présentation générale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2610452" y="1283112"/>
            <a:ext cx="8244357" cy="2032959"/>
            <a:chOff x="2610452" y="1283112"/>
            <a:chExt cx="8244357" cy="2032959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3849318" y="1283112"/>
              <a:ext cx="5633884" cy="60468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Les Substances d’origine végétales</a:t>
              </a:r>
            </a:p>
          </p:txBody>
        </p:sp>
        <p:sp>
          <p:nvSpPr>
            <p:cNvPr id="6" name="Flèche vers le bas 5"/>
            <p:cNvSpPr/>
            <p:nvPr/>
          </p:nvSpPr>
          <p:spPr>
            <a:xfrm>
              <a:off x="6400790" y="1887795"/>
              <a:ext cx="360000" cy="576000"/>
            </a:xfrm>
            <a:prstGeom prst="down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2610452" y="2488071"/>
              <a:ext cx="8244357" cy="828000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200" b="1" i="1" dirty="0"/>
                <a:t>Les réactions chimiques continues dans le protoplasme conduisent à la formation de </a:t>
              </a:r>
              <a:r>
                <a:rPr lang="fr-FR" sz="2200" b="1" i="1" dirty="0">
                  <a:solidFill>
                    <a:srgbClr val="FF0000"/>
                  </a:solidFill>
                </a:rPr>
                <a:t>Métabolites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424498" y="3328733"/>
            <a:ext cx="4281961" cy="918829"/>
            <a:chOff x="4424498" y="3505709"/>
            <a:chExt cx="4281961" cy="918829"/>
          </a:xfrm>
        </p:grpSpPr>
        <p:cxnSp>
          <p:nvCxnSpPr>
            <p:cNvPr id="11" name="Connecteur droit 10"/>
            <p:cNvCxnSpPr/>
            <p:nvPr/>
          </p:nvCxnSpPr>
          <p:spPr>
            <a:xfrm flipH="1">
              <a:off x="6592533" y="3505709"/>
              <a:ext cx="7366" cy="43200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4424498" y="3967338"/>
              <a:ext cx="4262753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4424498" y="3967319"/>
              <a:ext cx="0" cy="4572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8706459" y="3967338"/>
              <a:ext cx="0" cy="4572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à coins arrondis 18"/>
          <p:cNvSpPr/>
          <p:nvPr/>
        </p:nvSpPr>
        <p:spPr>
          <a:xfrm>
            <a:off x="1917287" y="4294109"/>
            <a:ext cx="4159046" cy="2062443"/>
          </a:xfrm>
          <a:prstGeom prst="round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sz="2200" b="1" u="sng" dirty="0">
                <a:solidFill>
                  <a:srgbClr val="0000FF"/>
                </a:solidFill>
              </a:rPr>
              <a:t>Métabolites primaires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Directement impliqués dans la croissance, le développement et la reproduction normale </a:t>
            </a:r>
            <a:r>
              <a:rPr lang="fr-FR" b="1" dirty="0">
                <a:solidFill>
                  <a:schemeClr val="tx1"/>
                </a:solidFill>
              </a:rPr>
              <a:t>(Acides aminés, Lipides, Carbohydrates, Acides nucléiques)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6592540" y="4298764"/>
            <a:ext cx="5176676" cy="2249519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sz="2200" b="1" u="sng" dirty="0">
                <a:solidFill>
                  <a:srgbClr val="FF0000"/>
                </a:solidFill>
              </a:rPr>
              <a:t>Métabolites secondaires</a:t>
            </a:r>
          </a:p>
          <a:p>
            <a:pPr algn="ctr"/>
            <a:r>
              <a:rPr lang="fr-FR" sz="2000" b="1" dirty="0"/>
              <a:t>Pas directement impliqués dans les processus physiologiques fondamentaux mais possèdent une ou des fonctions écologiques importantes (fonction relationnelle)</a:t>
            </a:r>
          </a:p>
        </p:txBody>
      </p:sp>
    </p:spTree>
    <p:extLst>
      <p:ext uri="{BB962C8B-B14F-4D97-AF65-F5344CB8AC3E}">
        <p14:creationId xmlns:p14="http://schemas.microsoft.com/office/powerpoint/2010/main" val="40492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20424" y="353962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478200" y="337932"/>
            <a:ext cx="2904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u="sng" dirty="0">
                <a:solidFill>
                  <a:schemeClr val="accent4">
                    <a:lumMod val="50000"/>
                  </a:schemeClr>
                </a:solidFill>
              </a:rPr>
              <a:t>Présentation générale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86991" y="3057551"/>
            <a:ext cx="893832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fr-FR" altLang="fr-FR" sz="2300" b="1" dirty="0">
                <a:latin typeface="+mj-lt"/>
              </a:rPr>
              <a:t>En </a:t>
            </a:r>
            <a:r>
              <a:rPr lang="fr-FR" altLang="fr-FR" sz="2300" b="1" dirty="0">
                <a:solidFill>
                  <a:srgbClr val="FF0000"/>
                </a:solidFill>
                <a:latin typeface="+mj-lt"/>
              </a:rPr>
              <a:t>faible quantité </a:t>
            </a:r>
            <a:r>
              <a:rPr lang="fr-FR" altLang="fr-FR" sz="2300" b="1" dirty="0">
                <a:latin typeface="+mj-lt"/>
              </a:rPr>
              <a:t>et de très grande </a:t>
            </a:r>
            <a:r>
              <a:rPr lang="fr-FR" altLang="fr-FR" sz="2300" b="1" dirty="0">
                <a:solidFill>
                  <a:srgbClr val="FF0000"/>
                </a:solidFill>
                <a:latin typeface="+mj-lt"/>
              </a:rPr>
              <a:t>diversité, ils assurent plusieurs fonctions</a:t>
            </a:r>
            <a:r>
              <a:rPr lang="fr-FR" altLang="fr-FR" sz="2300" b="1" dirty="0">
                <a:latin typeface="+mj-lt"/>
              </a:rPr>
              <a:t> (adaptation, défense, communication, </a:t>
            </a:r>
            <a:r>
              <a:rPr lang="fr-FR" altLang="fr-FR" sz="2300" b="1" dirty="0" smtClean="0">
                <a:latin typeface="+mj-lt"/>
              </a:rPr>
              <a:t>sexualité …). </a:t>
            </a:r>
            <a:r>
              <a:rPr lang="fr-FR" altLang="fr-FR" sz="2300" b="1" dirty="0">
                <a:latin typeface="+mj-lt"/>
              </a:rPr>
              <a:t>Ils sont souvent liés à des </a:t>
            </a:r>
            <a:r>
              <a:rPr lang="fr-FR" altLang="fr-FR" sz="2300" b="1" dirty="0">
                <a:solidFill>
                  <a:srgbClr val="0000FF"/>
                </a:solidFill>
                <a:latin typeface="+mj-lt"/>
              </a:rPr>
              <a:t>sucres</a:t>
            </a:r>
            <a:r>
              <a:rPr lang="fr-FR" altLang="fr-FR" sz="23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altLang="fr-FR" sz="2300" b="1" dirty="0">
                <a:latin typeface="+mj-lt"/>
              </a:rPr>
              <a:t>: Hétérosides dont ils sont libérés par hydrolyse.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6662" y="1666567"/>
            <a:ext cx="833753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2300" b="1" dirty="0"/>
              <a:t>Les </a:t>
            </a:r>
            <a:r>
              <a:rPr lang="fr-FR" sz="2300" b="1" dirty="0">
                <a:solidFill>
                  <a:srgbClr val="0000FF"/>
                </a:solidFill>
              </a:rPr>
              <a:t>métabolites secondaires </a:t>
            </a:r>
            <a:r>
              <a:rPr lang="fr-FR" sz="2300" b="1" dirty="0"/>
              <a:t>sont des </a:t>
            </a:r>
            <a:r>
              <a:rPr lang="fr-FR" sz="2300" b="1" dirty="0">
                <a:solidFill>
                  <a:schemeClr val="accent6">
                    <a:lumMod val="75000"/>
                  </a:schemeClr>
                </a:solidFill>
              </a:rPr>
              <a:t>principes végétaux</a:t>
            </a:r>
          </a:p>
          <a:p>
            <a:pPr algn="just"/>
            <a:r>
              <a:rPr lang="fr-FR" sz="2300" b="1" dirty="0"/>
              <a:t>synthétisés par les plantes qui assurent des fonctions non </a:t>
            </a:r>
          </a:p>
          <a:p>
            <a:pPr algn="just"/>
            <a:r>
              <a:rPr lang="fr-FR" sz="2300" b="1" dirty="0"/>
              <a:t>essentielles, de sorte que leur absence n'est pas létale.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2698955" y="4676769"/>
            <a:ext cx="8236880" cy="1615827"/>
            <a:chOff x="2315502" y="4765257"/>
            <a:chExt cx="8236880" cy="1615827"/>
          </a:xfrm>
        </p:grpSpPr>
        <p:sp>
          <p:nvSpPr>
            <p:cNvPr id="7" name="ZoneTexte 6"/>
            <p:cNvSpPr txBox="1"/>
            <p:nvPr/>
          </p:nvSpPr>
          <p:spPr>
            <a:xfrm>
              <a:off x="6461197" y="4765257"/>
              <a:ext cx="4091185" cy="1615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altLang="fr-FR" sz="2200" b="1" i="1" dirty="0">
                  <a:solidFill>
                    <a:schemeClr val="accent5">
                      <a:lumMod val="75000"/>
                    </a:schemeClr>
                  </a:solidFill>
                </a:rPr>
                <a:t>COMPOSES PH</a:t>
              </a:r>
              <a:r>
                <a:rPr lang="en-US" altLang="fr-FR" sz="2200" b="1" i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É</a:t>
              </a:r>
              <a:r>
                <a:rPr lang="fr-FR" altLang="fr-FR" sz="2200" b="1" i="1" dirty="0">
                  <a:solidFill>
                    <a:schemeClr val="accent5">
                      <a:lumMod val="75000"/>
                    </a:schemeClr>
                  </a:solidFill>
                </a:rPr>
                <a:t>NOLIQUES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altLang="fr-FR" sz="2200" b="1" i="1" dirty="0">
                  <a:solidFill>
                    <a:schemeClr val="accent5">
                      <a:lumMod val="75000"/>
                    </a:schemeClr>
                  </a:solidFill>
                </a:rPr>
                <a:t>TERP</a:t>
              </a:r>
              <a:r>
                <a:rPr lang="en-US" altLang="fr-FR" sz="2200" b="1" i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È</a:t>
              </a:r>
              <a:r>
                <a:rPr lang="fr-FR" altLang="fr-FR" sz="2200" b="1" i="1" dirty="0">
                  <a:solidFill>
                    <a:schemeClr val="accent5">
                      <a:lumMod val="75000"/>
                    </a:schemeClr>
                  </a:solidFill>
                </a:rPr>
                <a:t>NOÏDES et STEROÏDES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altLang="fr-FR" sz="2200" b="1" i="1" dirty="0" smtClean="0">
                  <a:solidFill>
                    <a:schemeClr val="accent5">
                      <a:lumMod val="75000"/>
                    </a:schemeClr>
                  </a:solidFill>
                </a:rPr>
                <a:t>ALCALOÏDES</a:t>
              </a:r>
              <a:endParaRPr lang="fr-FR" altLang="fr-FR" sz="2200" b="1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Accolade ouvrante 4"/>
            <p:cNvSpPr/>
            <p:nvPr/>
          </p:nvSpPr>
          <p:spPr>
            <a:xfrm>
              <a:off x="6013139" y="4807976"/>
              <a:ext cx="549894" cy="1524374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315502" y="5324174"/>
              <a:ext cx="3680816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300" b="1" i="1" dirty="0"/>
                <a:t>Métabolites secondaires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3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49149" y="353962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33431" y="1343248"/>
            <a:ext cx="4331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400" b="1" u="sng" dirty="0">
                <a:solidFill>
                  <a:srgbClr val="0000FF"/>
                </a:solidFill>
              </a:rPr>
              <a:t>COMPOSES PH</a:t>
            </a:r>
            <a:r>
              <a:rPr lang="en-US" altLang="fr-FR" sz="2400" b="1" u="sng" dirty="0">
                <a:solidFill>
                  <a:srgbClr val="0000FF"/>
                </a:solidFill>
                <a:cs typeface="Arial" panose="020B0604020202020204" pitchFamily="34" charset="0"/>
              </a:rPr>
              <a:t>É</a:t>
            </a:r>
            <a:r>
              <a:rPr lang="fr-FR" altLang="fr-FR" sz="2400" b="1" u="sng" dirty="0">
                <a:solidFill>
                  <a:srgbClr val="0000FF"/>
                </a:solidFill>
              </a:rPr>
              <a:t>NOLIQUES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492950" y="337932"/>
            <a:ext cx="2904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u="sng" dirty="0">
                <a:solidFill>
                  <a:schemeClr val="accent4">
                    <a:lumMod val="50000"/>
                  </a:schemeClr>
                </a:solidFill>
              </a:rPr>
              <a:t>Présentation générale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799313" y="1808311"/>
            <a:ext cx="101761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 err="1">
                <a:solidFill>
                  <a:srgbClr val="FF0000"/>
                </a:solidFill>
              </a:rPr>
              <a:t>Shikimates</a:t>
            </a:r>
            <a:r>
              <a:rPr lang="fr-FR" sz="2100" b="1" dirty="0">
                <a:solidFill>
                  <a:srgbClr val="C00000"/>
                </a:solidFill>
              </a:rPr>
              <a:t> </a:t>
            </a:r>
            <a:r>
              <a:rPr lang="fr-FR" sz="2100" b="1" dirty="0"/>
              <a:t>: Flavonoïdes, Coumarines, </a:t>
            </a:r>
            <a:r>
              <a:rPr lang="fr-FR" sz="2100" b="1" dirty="0" err="1"/>
              <a:t>Lignanes</a:t>
            </a:r>
            <a:r>
              <a:rPr lang="fr-FR" sz="2100" b="1" dirty="0"/>
              <a:t> et composés apparentés</a:t>
            </a:r>
          </a:p>
          <a:p>
            <a:r>
              <a:rPr lang="fr-FR" sz="2100" b="1" dirty="0"/>
              <a:t>                            Les Tanins, dérivés anthracéniques, Chalcones, </a:t>
            </a:r>
            <a:r>
              <a:rPr lang="fr-FR" sz="2100" b="1" dirty="0" err="1"/>
              <a:t>Phlobotanins</a:t>
            </a:r>
            <a:r>
              <a:rPr lang="fr-FR" sz="2100" b="1" dirty="0"/>
              <a:t>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774730" y="2672081"/>
            <a:ext cx="70791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 err="1">
                <a:solidFill>
                  <a:srgbClr val="FF0000"/>
                </a:solidFill>
              </a:rPr>
              <a:t>Polyacétates</a:t>
            </a:r>
            <a:r>
              <a:rPr lang="fr-FR" sz="2100" b="1" dirty="0">
                <a:solidFill>
                  <a:srgbClr val="C00000"/>
                </a:solidFill>
              </a:rPr>
              <a:t> </a:t>
            </a:r>
            <a:r>
              <a:rPr lang="fr-FR" sz="2100" b="1" dirty="0"/>
              <a:t>: Quinones, </a:t>
            </a:r>
            <a:r>
              <a:rPr lang="fr-FR" sz="2100" b="1" dirty="0" err="1"/>
              <a:t>Orcinols</a:t>
            </a:r>
            <a:r>
              <a:rPr lang="fr-FR" sz="2100" b="1" dirty="0"/>
              <a:t> et </a:t>
            </a:r>
            <a:r>
              <a:rPr lang="fr-FR" sz="2100" b="1" dirty="0" err="1"/>
              <a:t>Phloroglucinols</a:t>
            </a:r>
            <a:endParaRPr lang="fr-FR" sz="2100" b="1" dirty="0"/>
          </a:p>
        </p:txBody>
      </p:sp>
      <p:pic>
        <p:nvPicPr>
          <p:cNvPr id="18" name="Image 17" descr="Image illustrative de l'article Myricétin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52" y="3603461"/>
            <a:ext cx="2796970" cy="187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ZoneTexte 18"/>
          <p:cNvSpPr txBox="1"/>
          <p:nvPr/>
        </p:nvSpPr>
        <p:spPr>
          <a:xfrm>
            <a:off x="2616362" y="561716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4">
                    <a:lumMod val="50000"/>
                  </a:schemeClr>
                </a:solidFill>
              </a:rPr>
              <a:t>Myricétine</a:t>
            </a:r>
            <a:endParaRPr lang="fr-F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Image 19" descr="Image illustrative de l'article Arbutin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13" y="3544471"/>
            <a:ext cx="2674620" cy="187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ZoneTexte 20"/>
          <p:cNvSpPr txBox="1"/>
          <p:nvPr/>
        </p:nvSpPr>
        <p:spPr>
          <a:xfrm>
            <a:off x="6152538" y="5573413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4">
                    <a:lumMod val="50000"/>
                  </a:schemeClr>
                </a:solidFill>
              </a:rPr>
              <a:t>Arbutine</a:t>
            </a:r>
            <a:endParaRPr lang="fr-F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49134"/>
              </p:ext>
            </p:extLst>
          </p:nvPr>
        </p:nvGraphicFramePr>
        <p:xfrm>
          <a:off x="8703827" y="3229255"/>
          <a:ext cx="2732385" cy="2380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CS ChemDraw Drawing" r:id="rId6" imgW="2180520" imgH="1975680" progId="ChemDraw.Document.6.0">
                  <p:embed/>
                </p:oleObj>
              </mc:Choice>
              <mc:Fallback>
                <p:oleObj name="CS ChemDraw Drawing" r:id="rId6" imgW="2180520" imgH="197568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3827" y="3229255"/>
                        <a:ext cx="2732385" cy="23808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ZoneTexte 25"/>
          <p:cNvSpPr txBox="1"/>
          <p:nvPr/>
        </p:nvSpPr>
        <p:spPr>
          <a:xfrm>
            <a:off x="9608573" y="5725813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4">
                    <a:lumMod val="50000"/>
                  </a:schemeClr>
                </a:solidFill>
              </a:rPr>
              <a:t>Verbascoside</a:t>
            </a:r>
            <a:endParaRPr lang="fr-FR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8669" y="365758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92950" y="337932"/>
            <a:ext cx="2904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u="sng" dirty="0">
                <a:solidFill>
                  <a:schemeClr val="accent4">
                    <a:lumMod val="50000"/>
                  </a:schemeClr>
                </a:solidFill>
              </a:rPr>
              <a:t>Présentation générale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757444" y="1399672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altLang="fr-FR" sz="2400" b="1" u="sng" dirty="0">
                <a:solidFill>
                  <a:srgbClr val="0000FF"/>
                </a:solidFill>
              </a:rPr>
              <a:t>ALCALOÏDES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713723" y="1399673"/>
            <a:ext cx="5274309" cy="2636197"/>
            <a:chOff x="2713723" y="1399673"/>
            <a:chExt cx="5274309" cy="2636197"/>
          </a:xfrm>
        </p:grpSpPr>
        <p:sp>
          <p:nvSpPr>
            <p:cNvPr id="8" name="ZoneTexte 7"/>
            <p:cNvSpPr txBox="1"/>
            <p:nvPr/>
          </p:nvSpPr>
          <p:spPr>
            <a:xfrm>
              <a:off x="2788009" y="1399673"/>
              <a:ext cx="4411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fr-FR" altLang="fr-FR" sz="2400" b="1" u="sng" dirty="0">
                  <a:solidFill>
                    <a:srgbClr val="0000FF"/>
                  </a:solidFill>
                </a:rPr>
                <a:t>TERP</a:t>
              </a:r>
              <a:r>
                <a:rPr lang="en-US" altLang="fr-FR" sz="2400" b="1" u="sng" dirty="0">
                  <a:solidFill>
                    <a:srgbClr val="0000FF"/>
                  </a:solidFill>
                  <a:cs typeface="Arial" panose="020B0604020202020204" pitchFamily="34" charset="0"/>
                </a:rPr>
                <a:t>È</a:t>
              </a:r>
              <a:r>
                <a:rPr lang="fr-FR" altLang="fr-FR" sz="2400" b="1" u="sng" dirty="0">
                  <a:solidFill>
                    <a:srgbClr val="0000FF"/>
                  </a:solidFill>
                </a:rPr>
                <a:t>NOÏDES ET STEROÏDES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723539" y="1829451"/>
              <a:ext cx="44630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00" b="1" dirty="0" err="1">
                  <a:solidFill>
                    <a:srgbClr val="FF0000"/>
                  </a:solidFill>
                </a:rPr>
                <a:t>Monoterpènes</a:t>
              </a:r>
              <a:r>
                <a:rPr lang="fr-FR" sz="2100" b="1" dirty="0">
                  <a:solidFill>
                    <a:srgbClr val="FF0000"/>
                  </a:solidFill>
                </a:rPr>
                <a:t> et Sesquiterpènes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713723" y="2217819"/>
              <a:ext cx="158248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00" b="1" dirty="0" err="1">
                  <a:solidFill>
                    <a:srgbClr val="FF0000"/>
                  </a:solidFill>
                </a:rPr>
                <a:t>Diterpènes</a:t>
              </a:r>
              <a:endParaRPr lang="fr-FR" sz="21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718641" y="2591443"/>
              <a:ext cx="526939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00" b="1" dirty="0">
                  <a:solidFill>
                    <a:srgbClr val="FF0000"/>
                  </a:solidFill>
                </a:rPr>
                <a:t>Triterpènes et Stéroïdes </a:t>
              </a:r>
              <a:r>
                <a:rPr lang="fr-FR" sz="2100" b="1" dirty="0"/>
                <a:t>(Saponosides, </a:t>
              </a:r>
            </a:p>
            <a:p>
              <a:r>
                <a:rPr lang="fr-FR" sz="2100" b="1" dirty="0"/>
                <a:t>      Hétérosides cardiotoniques, Autres)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718643" y="3247244"/>
              <a:ext cx="19543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00" b="1" dirty="0">
                  <a:solidFill>
                    <a:srgbClr val="FF0000"/>
                  </a:solidFill>
                </a:rPr>
                <a:t>Caroténoïdes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723563" y="3620372"/>
              <a:ext cx="187262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00" b="1" dirty="0">
                  <a:solidFill>
                    <a:srgbClr val="FF0000"/>
                  </a:solidFill>
                </a:rPr>
                <a:t>Polyterpènes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798996" y="4380568"/>
            <a:ext cx="10203837" cy="2264200"/>
            <a:chOff x="1798996" y="4380568"/>
            <a:chExt cx="10203837" cy="2264200"/>
          </a:xfrm>
        </p:grpSpPr>
        <p:pic>
          <p:nvPicPr>
            <p:cNvPr id="6146" name="Picture 2" descr="Image illustrative de l'article Quin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2833" y="4380568"/>
              <a:ext cx="2520000" cy="178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/>
            <p:cNvSpPr txBox="1"/>
            <p:nvPr/>
          </p:nvSpPr>
          <p:spPr>
            <a:xfrm>
              <a:off x="10278864" y="6211524"/>
              <a:ext cx="1051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4">
                      <a:lumMod val="50000"/>
                    </a:schemeClr>
                  </a:solidFill>
                </a:rPr>
                <a:t>Quinine</a:t>
              </a:r>
            </a:p>
          </p:txBody>
        </p:sp>
        <p:pic>
          <p:nvPicPr>
            <p:cNvPr id="6148" name="Picture 4" descr="Image illustrative de l'article Solanin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996" y="4440578"/>
              <a:ext cx="3744000" cy="181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9"/>
            <p:cNvSpPr txBox="1"/>
            <p:nvPr/>
          </p:nvSpPr>
          <p:spPr>
            <a:xfrm>
              <a:off x="3142601" y="6274564"/>
              <a:ext cx="114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4">
                      <a:lumMod val="50000"/>
                    </a:schemeClr>
                  </a:solidFill>
                </a:rPr>
                <a:t>Solanine</a:t>
              </a:r>
            </a:p>
          </p:txBody>
        </p:sp>
        <p:pic>
          <p:nvPicPr>
            <p:cNvPr id="6150" name="Picture 6" descr="Image illustrative de l'article Digitox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633" y="4484822"/>
              <a:ext cx="4179784" cy="1708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21"/>
            <p:cNvSpPr txBox="1"/>
            <p:nvPr/>
          </p:nvSpPr>
          <p:spPr>
            <a:xfrm>
              <a:off x="7112878" y="6275436"/>
              <a:ext cx="1298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4">
                      <a:lumMod val="50000"/>
                    </a:schemeClr>
                  </a:solidFill>
                </a:rPr>
                <a:t>Digitoxine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26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8669" y="365758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549632" y="365758"/>
            <a:ext cx="3190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Méthodes d’extractions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59742" y="4873014"/>
            <a:ext cx="4464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Extraction assistée par ultra sons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59742" y="5440260"/>
            <a:ext cx="263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Expression à froid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59742" y="5997804"/>
            <a:ext cx="441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Extraction au CO</a:t>
            </a:r>
            <a:r>
              <a:rPr lang="fr-FR" sz="2000" b="1" baseline="-25000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 supercritique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2384142" y="1165129"/>
            <a:ext cx="9658087" cy="1631216"/>
            <a:chOff x="2472630" y="1165129"/>
            <a:chExt cx="9658087" cy="1631216"/>
          </a:xfrm>
        </p:grpSpPr>
        <p:sp>
          <p:nvSpPr>
            <p:cNvPr id="3" name="ZoneTexte 2"/>
            <p:cNvSpPr txBox="1"/>
            <p:nvPr/>
          </p:nvSpPr>
          <p:spPr>
            <a:xfrm>
              <a:off x="2472630" y="1769835"/>
              <a:ext cx="3776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b="1" dirty="0">
                  <a:solidFill>
                    <a:schemeClr val="accent4">
                      <a:lumMod val="50000"/>
                    </a:schemeClr>
                  </a:solidFill>
                </a:rPr>
                <a:t>Extractions Solide - Liquide</a:t>
              </a:r>
            </a:p>
          </p:txBody>
        </p:sp>
        <p:sp>
          <p:nvSpPr>
            <p:cNvPr id="5" name="Accolade ouvrante 4"/>
            <p:cNvSpPr/>
            <p:nvPr/>
          </p:nvSpPr>
          <p:spPr>
            <a:xfrm>
              <a:off x="6253322" y="1320993"/>
              <a:ext cx="398203" cy="1327289"/>
            </a:xfrm>
            <a:prstGeom prst="leftBrac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659347" y="1165129"/>
              <a:ext cx="547137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000" b="1" dirty="0">
                  <a:solidFill>
                    <a:schemeClr val="accent6">
                      <a:lumMod val="50000"/>
                    </a:schemeClr>
                  </a:solidFill>
                </a:rPr>
                <a:t>Macération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000" b="1" dirty="0">
                  <a:solidFill>
                    <a:schemeClr val="accent6">
                      <a:lumMod val="50000"/>
                    </a:schemeClr>
                  </a:solidFill>
                </a:rPr>
                <a:t>Décoction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000" b="1" dirty="0">
                  <a:solidFill>
                    <a:schemeClr val="accent6">
                      <a:lumMod val="50000"/>
                    </a:schemeClr>
                  </a:solidFill>
                </a:rPr>
                <a:t>Infusion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Extraction par solvant continue (</a:t>
              </a:r>
              <a:r>
                <a:rPr lang="fr-FR" sz="20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Soxhlet</a:t>
              </a:r>
              <a:r>
                <a:rPr lang="fr-FR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fr-FR" sz="20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000" b="1" dirty="0">
                  <a:solidFill>
                    <a:schemeClr val="accent6">
                      <a:lumMod val="50000"/>
                    </a:schemeClr>
                  </a:solidFill>
                </a:rPr>
                <a:t>Percolation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398890" y="2949685"/>
            <a:ext cx="9567865" cy="1631216"/>
            <a:chOff x="2472630" y="2949685"/>
            <a:chExt cx="9567865" cy="1631216"/>
          </a:xfrm>
        </p:grpSpPr>
        <p:sp>
          <p:nvSpPr>
            <p:cNvPr id="7" name="ZoneTexte 6"/>
            <p:cNvSpPr txBox="1"/>
            <p:nvPr/>
          </p:nvSpPr>
          <p:spPr>
            <a:xfrm>
              <a:off x="2472630" y="3465805"/>
              <a:ext cx="36038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b="1" dirty="0">
                  <a:solidFill>
                    <a:schemeClr val="accent4">
                      <a:lumMod val="50000"/>
                    </a:schemeClr>
                  </a:solidFill>
                </a:rPr>
                <a:t>Extractions par distillation</a:t>
              </a:r>
            </a:p>
          </p:txBody>
        </p:sp>
        <p:sp>
          <p:nvSpPr>
            <p:cNvPr id="13" name="Accolade ouvrante 12"/>
            <p:cNvSpPr/>
            <p:nvPr/>
          </p:nvSpPr>
          <p:spPr>
            <a:xfrm>
              <a:off x="6096003" y="3036709"/>
              <a:ext cx="437532" cy="1327289"/>
            </a:xfrm>
            <a:prstGeom prst="leftBrac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548286" y="2949685"/>
              <a:ext cx="5492209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fr-FR" sz="2000" b="1" dirty="0">
                  <a:solidFill>
                    <a:schemeClr val="accent6">
                      <a:lumMod val="50000"/>
                    </a:schemeClr>
                  </a:solidFill>
                </a:rPr>
                <a:t>Hydro-distillation (ultrasons, micro ondes</a:t>
              </a:r>
            </a:p>
            <a:p>
              <a:r>
                <a:rPr lang="fr-FR" sz="2000" b="1" dirty="0">
                  <a:solidFill>
                    <a:schemeClr val="accent6">
                      <a:lumMod val="50000"/>
                    </a:schemeClr>
                  </a:solidFill>
                </a:rPr>
                <a:t>                                   et sous pression)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fr-FR" sz="2000" b="1" dirty="0">
                  <a:solidFill>
                    <a:schemeClr val="accent6">
                      <a:lumMod val="50000"/>
                    </a:schemeClr>
                  </a:solidFill>
                </a:rPr>
                <a:t>Extraction par entrainement à la vapeur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fr-FR" sz="2000" b="1" dirty="0">
                  <a:solidFill>
                    <a:schemeClr val="accent6">
                      <a:lumMod val="50000"/>
                    </a:schemeClr>
                  </a:solidFill>
                </a:rPr>
                <a:t>Extraction par hydro-distillation par </a:t>
              </a:r>
            </a:p>
            <a:p>
              <a:r>
                <a:rPr lang="fr-FR" sz="2000" b="1" dirty="0">
                  <a:solidFill>
                    <a:schemeClr val="accent6">
                      <a:lumMod val="50000"/>
                    </a:schemeClr>
                  </a:solidFill>
                </a:rPr>
                <a:t>     micro ondes.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359742" y="1152770"/>
            <a:ext cx="9748682" cy="342813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496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8669" y="365758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549632" y="365758"/>
            <a:ext cx="3190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Méthodes d’extractions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067663" y="1519081"/>
            <a:ext cx="79367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u="sng" dirty="0">
                <a:solidFill>
                  <a:schemeClr val="accent5">
                    <a:lumMod val="75000"/>
                  </a:schemeClr>
                </a:solidFill>
              </a:rPr>
              <a:t>Techniques de Séparation, de Purification et d’identification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694867"/>
              </p:ext>
            </p:extLst>
          </p:nvPr>
        </p:nvGraphicFramePr>
        <p:xfrm>
          <a:off x="2566734" y="2374200"/>
          <a:ext cx="9187731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1395">
                  <a:extLst>
                    <a:ext uri="{9D8B030D-6E8A-4147-A177-3AD203B41FA5}">
                      <a16:colId xmlns:a16="http://schemas.microsoft.com/office/drawing/2014/main" val="3660158660"/>
                    </a:ext>
                  </a:extLst>
                </a:gridCol>
                <a:gridCol w="6076336">
                  <a:extLst>
                    <a:ext uri="{9D8B030D-6E8A-4147-A177-3AD203B41FA5}">
                      <a16:colId xmlns:a16="http://schemas.microsoft.com/office/drawing/2014/main" val="241920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EXTRACTION LIQUIDE - LIQUIDE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Extraction par transfert entre deux phases liquides</a:t>
                      </a:r>
                      <a:endParaRPr lang="fr-FR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72346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291055"/>
              </p:ext>
            </p:extLst>
          </p:nvPr>
        </p:nvGraphicFramePr>
        <p:xfrm>
          <a:off x="2566734" y="3336435"/>
          <a:ext cx="9173195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647">
                  <a:extLst>
                    <a:ext uri="{9D8B030D-6E8A-4147-A177-3AD203B41FA5}">
                      <a16:colId xmlns:a16="http://schemas.microsoft.com/office/drawing/2014/main" val="3660158660"/>
                    </a:ext>
                  </a:extLst>
                </a:gridCol>
                <a:gridCol w="6076548">
                  <a:extLst>
                    <a:ext uri="{9D8B030D-6E8A-4147-A177-3AD203B41FA5}">
                      <a16:colId xmlns:a16="http://schemas.microsoft.com/office/drawing/2014/main" val="241920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MÉTHODES CHROMATOGRAPHIQUES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800" b="1" dirty="0"/>
                        <a:t>Chromatographie sur couche mince </a:t>
                      </a:r>
                      <a:r>
                        <a:rPr lang="fr-FR" sz="1800" b="1" dirty="0">
                          <a:solidFill>
                            <a:srgbClr val="0000FF"/>
                          </a:solidFill>
                        </a:rPr>
                        <a:t>CCM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800" b="1" dirty="0"/>
                        <a:t>Chromatographie sur colonne ouverte </a:t>
                      </a:r>
                      <a:r>
                        <a:rPr lang="fr-FR" sz="1800" b="1" dirty="0">
                          <a:solidFill>
                            <a:srgbClr val="0000FF"/>
                          </a:solidFill>
                        </a:rPr>
                        <a:t>CC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800" b="1" dirty="0"/>
                        <a:t>Chromatographie liquide à moyenne pression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800" b="1" dirty="0"/>
                        <a:t>Chromatographie en phase liquide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800" b="1" dirty="0"/>
                        <a:t>Chromatographie liquide</a:t>
                      </a:r>
                      <a:r>
                        <a:rPr lang="fr-FR" sz="1800" b="1" baseline="0" dirty="0"/>
                        <a:t> à haute performance </a:t>
                      </a:r>
                      <a:r>
                        <a:rPr lang="fr-FR" sz="1800" b="1" baseline="0" dirty="0">
                          <a:solidFill>
                            <a:srgbClr val="0000FF"/>
                          </a:solidFill>
                        </a:rPr>
                        <a:t>HPLC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800" b="1" dirty="0"/>
                        <a:t>Chromatographie en phase gazeuse </a:t>
                      </a:r>
                      <a:r>
                        <a:rPr lang="fr-FR" sz="1800" b="1" dirty="0">
                          <a:solidFill>
                            <a:srgbClr val="0000FF"/>
                          </a:solidFill>
                        </a:rPr>
                        <a:t>CPG</a:t>
                      </a:r>
                      <a:endParaRPr lang="fr-FR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723461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397731"/>
              </p:ext>
            </p:extLst>
          </p:nvPr>
        </p:nvGraphicFramePr>
        <p:xfrm>
          <a:off x="2571654" y="5387776"/>
          <a:ext cx="918773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6978">
                  <a:extLst>
                    <a:ext uri="{9D8B030D-6E8A-4147-A177-3AD203B41FA5}">
                      <a16:colId xmlns:a16="http://schemas.microsoft.com/office/drawing/2014/main" val="3660158660"/>
                    </a:ext>
                  </a:extLst>
                </a:gridCol>
                <a:gridCol w="6110753">
                  <a:extLst>
                    <a:ext uri="{9D8B030D-6E8A-4147-A177-3AD203B41FA5}">
                      <a16:colId xmlns:a16="http://schemas.microsoft.com/office/drawing/2014/main" val="241920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METHODES</a:t>
                      </a:r>
                      <a:r>
                        <a:rPr lang="fr-FR" b="1" baseline="0" dirty="0">
                          <a:solidFill>
                            <a:srgbClr val="FF0000"/>
                          </a:solidFill>
                        </a:rPr>
                        <a:t> SPECTROSCOPIQUES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/>
                        <a:t>Spectrométrie</a:t>
                      </a:r>
                      <a:r>
                        <a:rPr lang="fr-FR" sz="1800" b="1" baseline="0" dirty="0"/>
                        <a:t> de masse </a:t>
                      </a:r>
                      <a:r>
                        <a:rPr lang="fr-FR" sz="1800" b="1" baseline="0" dirty="0" smtClean="0">
                          <a:solidFill>
                            <a:srgbClr val="0000FF"/>
                          </a:solidFill>
                        </a:rPr>
                        <a:t>GC/MS, LC/MS</a:t>
                      </a:r>
                      <a:endParaRPr lang="fr-FR" sz="1800" b="1" baseline="0" dirty="0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baseline="0" dirty="0"/>
                        <a:t>Spectrométrie infra rouge </a:t>
                      </a:r>
                      <a:r>
                        <a:rPr lang="fr-FR" sz="1800" b="1" baseline="0" dirty="0">
                          <a:solidFill>
                            <a:srgbClr val="0000FF"/>
                          </a:solidFill>
                        </a:rPr>
                        <a:t>IR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baseline="0" dirty="0"/>
                        <a:t>Résonnance magnétique nucléaire </a:t>
                      </a:r>
                      <a:r>
                        <a:rPr lang="fr-FR" sz="1800" b="1" baseline="0" dirty="0">
                          <a:solidFill>
                            <a:srgbClr val="0000FF"/>
                          </a:solidFill>
                        </a:rPr>
                        <a:t>RMN</a:t>
                      </a:r>
                      <a:endParaRPr lang="fr-FR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2346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566732" y="2354566"/>
            <a:ext cx="9173195" cy="158325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566732" y="3938437"/>
            <a:ext cx="9173195" cy="23489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91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8669" y="365758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LES MÉTABOLITES SECONDAIRES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94655" y="365758"/>
            <a:ext cx="4523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Méthodes d’identifications LCBOSN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72782" y="1134361"/>
            <a:ext cx="511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2 méthodes principales </a:t>
            </a:r>
            <a:r>
              <a:rPr lang="fr-FR" sz="2000" b="1" dirty="0" smtClean="0">
                <a:solidFill>
                  <a:srgbClr val="FF0000"/>
                </a:solidFill>
              </a:rPr>
              <a:t>d’identifications</a:t>
            </a:r>
            <a:endParaRPr lang="fr-FR" sz="2000" b="1" strike="sngStrike" dirty="0">
              <a:solidFill>
                <a:srgbClr val="FF0000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011184" y="1755059"/>
            <a:ext cx="8230988" cy="4616648"/>
            <a:chOff x="2011184" y="1755059"/>
            <a:chExt cx="8230988" cy="4616648"/>
          </a:xfrm>
        </p:grpSpPr>
        <p:sp>
          <p:nvSpPr>
            <p:cNvPr id="5" name="ZoneTexte 4"/>
            <p:cNvSpPr txBox="1"/>
            <p:nvPr/>
          </p:nvSpPr>
          <p:spPr>
            <a:xfrm>
              <a:off x="2011184" y="3555551"/>
              <a:ext cx="26645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5">
                      <a:lumMod val="75000"/>
                    </a:schemeClr>
                  </a:solidFill>
                </a:rPr>
                <a:t>TESTS DE MISE EN </a:t>
              </a:r>
            </a:p>
            <a:p>
              <a:r>
                <a:rPr lang="fr-FR" b="1" dirty="0">
                  <a:solidFill>
                    <a:schemeClr val="accent5">
                      <a:lumMod val="75000"/>
                    </a:schemeClr>
                  </a:solidFill>
                </a:rPr>
                <a:t>ÉVIDENCE </a:t>
              </a:r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PAR </a:t>
              </a:r>
            </a:p>
            <a:p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REACTIONS COLOREES</a:t>
              </a:r>
              <a:endParaRPr lang="fr-FR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Accolade ouvrante 5"/>
            <p:cNvSpPr/>
            <p:nvPr/>
          </p:nvSpPr>
          <p:spPr>
            <a:xfrm>
              <a:off x="4524796" y="1887792"/>
              <a:ext cx="519152" cy="4355678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161935" y="1755059"/>
              <a:ext cx="5080237" cy="4616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Composés phénoliques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Flavonoïdes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Coumarines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Tanins (Galliques et </a:t>
              </a:r>
              <a:r>
                <a:rPr lang="fr-FR" sz="2100" b="1" dirty="0" err="1"/>
                <a:t>catéchiques</a:t>
              </a:r>
              <a:r>
                <a:rPr lang="fr-FR" sz="2100" b="1" dirty="0"/>
                <a:t>)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Quinones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Dérivés anthracéniques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 err="1"/>
                <a:t>Phlobotanins</a:t>
              </a:r>
              <a:endParaRPr lang="fr-FR" sz="2100" b="1" dirty="0"/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Chalcones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Alcaloïdes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Stérols et polyterpènes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Saponines (Triterpènes et stéroïdes)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Glycosides cardiotoniques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Composés réducteurs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2100" b="1" dirty="0"/>
                <a:t>Protéines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416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2716</TotalTime>
  <Words>1185</Words>
  <Application>Microsoft Office PowerPoint</Application>
  <PresentationFormat>Grand écran</PresentationFormat>
  <Paragraphs>168</Paragraphs>
  <Slides>14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Cooper Black</vt:lpstr>
      <vt:lpstr>Wingdings</vt:lpstr>
      <vt:lpstr>Wingdings 3</vt:lpstr>
      <vt:lpstr>Brin</vt:lpstr>
      <vt:lpstr>CS ChemDraw Drawing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 N'GAMAN</dc:creator>
  <cp:lastModifiedBy>Christelle N'GAMAN</cp:lastModifiedBy>
  <cp:revision>129</cp:revision>
  <dcterms:created xsi:type="dcterms:W3CDTF">2018-03-13T08:29:35Z</dcterms:created>
  <dcterms:modified xsi:type="dcterms:W3CDTF">2018-03-26T10:54:45Z</dcterms:modified>
</cp:coreProperties>
</file>