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3" r:id="rId4"/>
    <p:sldId id="258" r:id="rId5"/>
    <p:sldId id="259" r:id="rId6"/>
    <p:sldId id="261" r:id="rId7"/>
    <p:sldId id="279" r:id="rId8"/>
    <p:sldId id="280" r:id="rId9"/>
    <p:sldId id="277" r:id="rId10"/>
    <p:sldId id="263" r:id="rId11"/>
    <p:sldId id="281" r:id="rId12"/>
    <p:sldId id="265" r:id="rId13"/>
    <p:sldId id="27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0664" autoAdjust="0"/>
  </p:normalViewPr>
  <p:slideViewPr>
    <p:cSldViewPr snapToGrid="0">
      <p:cViewPr varScale="1">
        <p:scale>
          <a:sx n="74" d="100"/>
          <a:sy n="74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UY%20ROGER%20KABRAN\Desktop\PROJET%20LABO\COMITE%20SCIENTIFIQUE%20JPO-LCBOSN%202018\CHAMPIGNONS\Tests%20b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Feuil1!$B$3</c:f>
              <c:strCache>
                <c:ptCount val="1"/>
                <c:pt idx="0">
                  <c:v>0,001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Feuil1!$C$10:$E$10</c:f>
                <c:numCache>
                  <c:formatCode>General</c:formatCode>
                  <c:ptCount val="3"/>
                  <c:pt idx="0">
                    <c:v>2.2799999999999998</c:v>
                  </c:pt>
                  <c:pt idx="1">
                    <c:v>2.23</c:v>
                  </c:pt>
                  <c:pt idx="2">
                    <c:v>3.31</c:v>
                  </c:pt>
                </c:numCache>
              </c:numRef>
            </c:plus>
            <c:minus>
              <c:numRef>
                <c:f>Feuil1!$C$10:$E$10</c:f>
                <c:numCache>
                  <c:formatCode>General</c:formatCode>
                  <c:ptCount val="3"/>
                  <c:pt idx="0">
                    <c:v>2.2799999999999998</c:v>
                  </c:pt>
                  <c:pt idx="1">
                    <c:v>2.23</c:v>
                  </c:pt>
                  <c:pt idx="2">
                    <c:v>3.31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Feuil1!$C$2:$E$2</c:f>
              <c:strCache>
                <c:ptCount val="3"/>
                <c:pt idx="0">
                  <c:v>EH</c:v>
                </c:pt>
                <c:pt idx="1">
                  <c:v>EE</c:v>
                </c:pt>
                <c:pt idx="2">
                  <c:v>EET</c:v>
                </c:pt>
              </c:strCache>
            </c:strRef>
          </c:cat>
          <c:val>
            <c:numRef>
              <c:f>Feuil1!$C$3:$E$3</c:f>
              <c:numCache>
                <c:formatCode>General</c:formatCode>
                <c:ptCount val="3"/>
                <c:pt idx="0">
                  <c:v>81</c:v>
                </c:pt>
                <c:pt idx="1">
                  <c:v>86</c:v>
                </c:pt>
                <c:pt idx="2">
                  <c:v>66</c:v>
                </c:pt>
              </c:numCache>
            </c:numRef>
          </c:val>
        </c:ser>
        <c:ser>
          <c:idx val="1"/>
          <c:order val="1"/>
          <c:tx>
            <c:strRef>
              <c:f>Feuil1!$B$4</c:f>
              <c:strCache>
                <c:ptCount val="1"/>
                <c:pt idx="0">
                  <c:v>0,01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Feuil1!$C$11:$E$11</c:f>
                <c:numCache>
                  <c:formatCode>General</c:formatCode>
                  <c:ptCount val="3"/>
                  <c:pt idx="0">
                    <c:v>4.08</c:v>
                  </c:pt>
                  <c:pt idx="1">
                    <c:v>1.06</c:v>
                  </c:pt>
                  <c:pt idx="2">
                    <c:v>3.98</c:v>
                  </c:pt>
                </c:numCache>
              </c:numRef>
            </c:plus>
            <c:minus>
              <c:numRef>
                <c:f>Feuil1!$C$11:$E$11</c:f>
                <c:numCache>
                  <c:formatCode>General</c:formatCode>
                  <c:ptCount val="3"/>
                  <c:pt idx="0">
                    <c:v>4.08</c:v>
                  </c:pt>
                  <c:pt idx="1">
                    <c:v>1.06</c:v>
                  </c:pt>
                  <c:pt idx="2">
                    <c:v>3.98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Feuil1!$C$2:$E$2</c:f>
              <c:strCache>
                <c:ptCount val="3"/>
                <c:pt idx="0">
                  <c:v>EH</c:v>
                </c:pt>
                <c:pt idx="1">
                  <c:v>EE</c:v>
                </c:pt>
                <c:pt idx="2">
                  <c:v>EET</c:v>
                </c:pt>
              </c:strCache>
            </c:strRef>
          </c:cat>
          <c:val>
            <c:numRef>
              <c:f>Feuil1!$C$4:$E$4</c:f>
              <c:numCache>
                <c:formatCode>General</c:formatCode>
                <c:ptCount val="3"/>
                <c:pt idx="0">
                  <c:v>78</c:v>
                </c:pt>
                <c:pt idx="1">
                  <c:v>73</c:v>
                </c:pt>
                <c:pt idx="2">
                  <c:v>65</c:v>
                </c:pt>
              </c:numCache>
            </c:numRef>
          </c:val>
        </c:ser>
        <c:ser>
          <c:idx val="2"/>
          <c:order val="2"/>
          <c:tx>
            <c:strRef>
              <c:f>Feuil1!$B$5</c:f>
              <c:strCache>
                <c:ptCount val="1"/>
                <c:pt idx="0">
                  <c:v>0,1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Feuil1!$C$12:$E$12</c:f>
                <c:numCache>
                  <c:formatCode>General</c:formatCode>
                  <c:ptCount val="3"/>
                  <c:pt idx="0">
                    <c:v>1.9</c:v>
                  </c:pt>
                  <c:pt idx="1">
                    <c:v>4.33</c:v>
                  </c:pt>
                  <c:pt idx="2">
                    <c:v>1.6</c:v>
                  </c:pt>
                </c:numCache>
              </c:numRef>
            </c:plus>
            <c:minus>
              <c:numRef>
                <c:f>Feuil1!$C$12:$E$12</c:f>
                <c:numCache>
                  <c:formatCode>General</c:formatCode>
                  <c:ptCount val="3"/>
                  <c:pt idx="0">
                    <c:v>1.9</c:v>
                  </c:pt>
                  <c:pt idx="1">
                    <c:v>4.33</c:v>
                  </c:pt>
                  <c:pt idx="2">
                    <c:v>1.6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Feuil1!$C$2:$E$2</c:f>
              <c:strCache>
                <c:ptCount val="3"/>
                <c:pt idx="0">
                  <c:v>EH</c:v>
                </c:pt>
                <c:pt idx="1">
                  <c:v>EE</c:v>
                </c:pt>
                <c:pt idx="2">
                  <c:v>EET</c:v>
                </c:pt>
              </c:strCache>
            </c:strRef>
          </c:cat>
          <c:val>
            <c:numRef>
              <c:f>Feuil1!$C$5:$E$5</c:f>
              <c:numCache>
                <c:formatCode>General</c:formatCode>
                <c:ptCount val="3"/>
                <c:pt idx="0">
                  <c:v>38</c:v>
                </c:pt>
                <c:pt idx="1">
                  <c:v>70</c:v>
                </c:pt>
                <c:pt idx="2">
                  <c:v>31</c:v>
                </c:pt>
              </c:numCache>
            </c:numRef>
          </c:val>
        </c:ser>
        <c:ser>
          <c:idx val="3"/>
          <c:order val="3"/>
          <c:tx>
            <c:strRef>
              <c:f>Feuil1!$B$6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Feuil1!$C$13:$E$13</c:f>
                <c:numCache>
                  <c:formatCode>General</c:formatCode>
                  <c:ptCount val="3"/>
                  <c:pt idx="0">
                    <c:v>1.4</c:v>
                  </c:pt>
                  <c:pt idx="1">
                    <c:v>2.27</c:v>
                  </c:pt>
                  <c:pt idx="2">
                    <c:v>1.2</c:v>
                  </c:pt>
                </c:numCache>
              </c:numRef>
            </c:plus>
            <c:minus>
              <c:numRef>
                <c:f>Feuil1!$C$13:$E$13</c:f>
                <c:numCache>
                  <c:formatCode>General</c:formatCode>
                  <c:ptCount val="3"/>
                  <c:pt idx="0">
                    <c:v>1.4</c:v>
                  </c:pt>
                  <c:pt idx="1">
                    <c:v>2.27</c:v>
                  </c:pt>
                  <c:pt idx="2">
                    <c:v>1.2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Feuil1!$C$2:$E$2</c:f>
              <c:strCache>
                <c:ptCount val="3"/>
                <c:pt idx="0">
                  <c:v>EH</c:v>
                </c:pt>
                <c:pt idx="1">
                  <c:v>EE</c:v>
                </c:pt>
                <c:pt idx="2">
                  <c:v>EET</c:v>
                </c:pt>
              </c:strCache>
            </c:strRef>
          </c:cat>
          <c:val>
            <c:numRef>
              <c:f>Feuil1!$C$6:$E$6</c:f>
              <c:numCache>
                <c:formatCode>General</c:formatCode>
                <c:ptCount val="3"/>
                <c:pt idx="0">
                  <c:v>33</c:v>
                </c:pt>
                <c:pt idx="1">
                  <c:v>39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6"/>
        <c:axId val="416083776"/>
        <c:axId val="416081032"/>
      </c:barChart>
      <c:catAx>
        <c:axId val="416083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Extraits</a:t>
                </a: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</a:t>
                </a:r>
                <a:r>
                  <a:rPr lang="en-US" sz="1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1200" b="1" i="1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b="1" i="1" baseline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concentrica</a:t>
                </a:r>
                <a:r>
                  <a:rPr lang="en-US" sz="1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c:rich>
          </c:tx>
          <c:layout>
            <c:manualLayout>
              <c:xMode val="edge"/>
              <c:yMode val="edge"/>
              <c:x val="0.41527386529113836"/>
              <c:y val="0.921182537647982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416081032"/>
        <c:crosses val="autoZero"/>
        <c:auto val="1"/>
        <c:lblAlgn val="ctr"/>
        <c:lblOffset val="100"/>
        <c:noMultiLvlLbl val="0"/>
      </c:catAx>
      <c:valAx>
        <c:axId val="416081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Pourcentage</a:t>
                </a:r>
                <a:r>
                  <a:rPr lang="fr-FR" sz="1200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de viabilité (%)</a:t>
                </a:r>
                <a:endParaRPr lang="fr-FR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608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0208694808743206"/>
          <c:y val="0.30239020164604491"/>
          <c:w val="9.5723928614570589E-2"/>
          <c:h val="0.30672496607031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6C4D-E0DB-49A3-9D86-E93F935BF43E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64DC3-8250-4AAD-A42D-9C2B9151B7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268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EE1AD-3B82-4168-876A-F06C9A85F16A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3709E-1BD7-4E59-A095-13B43FD9C8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203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3709E-1BD7-4E59-A095-13B43FD9C8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676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3709E-1BD7-4E59-A095-13B43FD9C82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5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3709E-1BD7-4E59-A095-13B43FD9C82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18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2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54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205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183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3134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585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849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0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58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92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61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31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23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91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1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29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5629-2081-45DA-905D-4EEF4EF56D94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CA41E8-585E-43D3-80F4-0B9928B30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73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6958" y="0"/>
            <a:ext cx="9384406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61990" y="3252263"/>
            <a:ext cx="9032268" cy="1656085"/>
          </a:xfrm>
        </p:spPr>
        <p:txBody>
          <a:bodyPr>
            <a:noAutofit/>
          </a:bodyPr>
          <a:lstStyle/>
          <a:p>
            <a:pPr algn="ctr"/>
            <a:r>
              <a:rPr lang="fr-FR" sz="33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Composition chimique </a:t>
            </a:r>
            <a:r>
              <a:rPr lang="fr-FR" sz="33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fr-FR" sz="33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activité </a:t>
            </a:r>
            <a:r>
              <a:rPr lang="fr-FR" sz="33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anticancéreuse </a:t>
            </a:r>
            <a:r>
              <a:rPr lang="fr-FR" sz="33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FR" sz="3300" b="1" i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Daldinia</a:t>
            </a:r>
            <a:r>
              <a:rPr lang="fr-FR" sz="33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300" b="1" i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concentrica</a:t>
            </a:r>
            <a:r>
              <a:rPr lang="fr-FR" sz="33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3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fr-FR" sz="33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Xylariaceae</a:t>
            </a:r>
            <a:r>
              <a:rPr lang="fr-FR" sz="33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): </a:t>
            </a:r>
            <a:r>
              <a:rPr lang="fr-FR" sz="33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un champignon médicinal de la </a:t>
            </a:r>
            <a:r>
              <a:rPr lang="fr-FR" sz="33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pharmacopée </a:t>
            </a:r>
            <a:r>
              <a:rPr lang="fr-FR" sz="33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ivoirienne</a:t>
            </a:r>
            <a:r>
              <a:rPr lang="fr-FR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fr-FR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</a:br>
            <a:endParaRPr lang="fr-FR" sz="30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" name="Sous-titre 2"/>
          <p:cNvSpPr>
            <a:spLocks noGrp="1"/>
          </p:cNvSpPr>
          <p:nvPr>
            <p:ph type="subTitle" idx="1"/>
          </p:nvPr>
        </p:nvSpPr>
        <p:spPr>
          <a:xfrm>
            <a:off x="3247614" y="6150796"/>
            <a:ext cx="8993750" cy="70998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 KABRAN Guy Roger M.</a:t>
            </a:r>
            <a:endParaRPr lang="fr-FR" altLang="fr-FR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 smtClean="0">
              <a:latin typeface="Comic Sans MS" pitchFamily="66" charset="0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283332" y="177733"/>
            <a:ext cx="2369714" cy="1645514"/>
            <a:chOff x="283333" y="128787"/>
            <a:chExt cx="2369714" cy="1645514"/>
          </a:xfrm>
        </p:grpSpPr>
        <p:pic>
          <p:nvPicPr>
            <p:cNvPr id="6" name="Image 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385"/>
            <a:stretch>
              <a:fillRect/>
            </a:stretch>
          </p:blipFill>
          <p:spPr bwMode="auto">
            <a:xfrm>
              <a:off x="979472" y="128787"/>
              <a:ext cx="977577" cy="1121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83333" y="1220303"/>
              <a:ext cx="2369714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500" b="1" dirty="0" smtClean="0">
                  <a:latin typeface="Calibri" panose="020F0502020204030204" pitchFamily="34" charset="0"/>
                </a:rPr>
                <a:t>UNIVERSITÉ </a:t>
              </a:r>
            </a:p>
            <a:p>
              <a:pPr algn="ctr">
                <a:spcAft>
                  <a:spcPts val="200"/>
                </a:spcAft>
              </a:pPr>
              <a:r>
                <a:rPr lang="fr-FR" altLang="fr-FR" sz="1500" b="1" dirty="0" smtClean="0">
                  <a:latin typeface="Calibri" panose="020F0502020204030204" pitchFamily="34" charset="0"/>
                </a:rPr>
                <a:t>NANGUI ABROGOUA </a:t>
              </a:r>
              <a:endParaRPr lang="fr-FR" altLang="fr-FR" sz="15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782314" y="3751613"/>
            <a:ext cx="1235832" cy="1370563"/>
            <a:chOff x="824250" y="2889358"/>
            <a:chExt cx="1294775" cy="1347791"/>
          </a:xfrm>
        </p:grpSpPr>
        <p:graphicFrame>
          <p:nvGraphicFramePr>
            <p:cNvPr id="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8935717"/>
                </p:ext>
              </p:extLst>
            </p:nvPr>
          </p:nvGraphicFramePr>
          <p:xfrm>
            <a:off x="824250" y="2953752"/>
            <a:ext cx="1062957" cy="1090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8" r:id="rId5" imgW="619760" imgH="579120" progId="ISISServer">
                    <p:embed/>
                  </p:oleObj>
                </mc:Choice>
                <mc:Fallback>
                  <p:oleObj r:id="rId5" imgW="619760" imgH="57912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4250" y="2953752"/>
                          <a:ext cx="1062957" cy="10902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WordArt 7"/>
            <p:cNvSpPr>
              <a:spLocks noChangeArrowheads="1" noChangeShapeType="1" noTextEdit="1"/>
            </p:cNvSpPr>
            <p:nvPr/>
          </p:nvSpPr>
          <p:spPr bwMode="auto">
            <a:xfrm rot="5400000">
              <a:off x="1345316" y="3463441"/>
              <a:ext cx="1347791" cy="199626"/>
            </a:xfrm>
            <a:prstGeom prst="rect">
              <a:avLst/>
            </a:prstGeom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/>
              <a:r>
                <a:rPr lang="pt-BR" sz="1400" kern="10" dirty="0"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CBCBCB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 C B O S N</a:t>
              </a:r>
              <a:endParaRPr lang="fr-FR" sz="14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BCBCB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41E8-585E-43D3-80F4-0B9928B300C6}" type="slidenum">
              <a:rPr lang="fr-FR" smtClean="0"/>
              <a:t>1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43" y="5165345"/>
            <a:ext cx="2656815" cy="1519909"/>
          </a:xfrm>
          <a:prstGeom prst="rect">
            <a:avLst/>
          </a:prstGeom>
        </p:spPr>
      </p:pic>
      <p:pic>
        <p:nvPicPr>
          <p:cNvPr id="18" name="Image 17"/>
          <p:cNvPicPr/>
          <p:nvPr/>
        </p:nvPicPr>
        <p:blipFill>
          <a:blip r:embed="rId8"/>
          <a:stretch>
            <a:fillRect/>
          </a:stretch>
        </p:blipFill>
        <p:spPr>
          <a:xfrm>
            <a:off x="859527" y="2117857"/>
            <a:ext cx="1263650" cy="1139825"/>
          </a:xfrm>
          <a:prstGeom prst="rect">
            <a:avLst/>
          </a:prstGeom>
        </p:spPr>
      </p:pic>
      <p:grpSp>
        <p:nvGrpSpPr>
          <p:cNvPr id="10" name="Groupe 9"/>
          <p:cNvGrpSpPr/>
          <p:nvPr/>
        </p:nvGrpSpPr>
        <p:grpSpPr>
          <a:xfrm>
            <a:off x="2919204" y="139096"/>
            <a:ext cx="9259913" cy="1055908"/>
            <a:chOff x="2919204" y="139096"/>
            <a:chExt cx="9259913" cy="1055908"/>
          </a:xfrm>
        </p:grpSpPr>
        <p:sp>
          <p:nvSpPr>
            <p:cNvPr id="8" name="Rectangle 7"/>
            <p:cNvSpPr/>
            <p:nvPr/>
          </p:nvSpPr>
          <p:spPr>
            <a:xfrm>
              <a:off x="2919204" y="179341"/>
              <a:ext cx="925991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200"/>
                </a:spcAft>
              </a:pPr>
              <a:r>
                <a:rPr lang="fr-FR" sz="2000" b="1" dirty="0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     Journée Porte Ouverte du </a:t>
              </a:r>
              <a:r>
                <a:rPr lang="fr-FR" altLang="fr-FR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Laboratoire de Chimie </a:t>
              </a:r>
              <a:r>
                <a:rPr lang="fr-FR" altLang="fr-FR" sz="2000" b="1" dirty="0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2000" b="1" dirty="0" err="1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Bio-Organique</a:t>
              </a:r>
              <a:r>
                <a:rPr lang="fr-FR" altLang="fr-FR" sz="2000" b="1" dirty="0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20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 de Substances Naturelles (LCBOSN)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3116687" y="139096"/>
              <a:ext cx="5537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ère</a:t>
              </a:r>
              <a:endParaRPr lang="fr-FR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07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2879"/>
            <a:ext cx="113462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000"/>
              </a:spcAft>
              <a:buFontTx/>
              <a:buChar char="-"/>
            </a:pPr>
            <a:r>
              <a:rPr lang="fr-FR" b="1">
                <a:latin typeface="Times New Roman" panose="02020603050405020304" pitchFamily="18" charset="0"/>
                <a:ea typeface="Calibri" panose="020F0502020204030204" pitchFamily="34" charset="0"/>
              </a:rPr>
              <a:t>Etude de la cytotoxicité de </a:t>
            </a:r>
            <a:r>
              <a:rPr lang="fr-FR" b="1" i="1">
                <a:latin typeface="Times New Roman" panose="02020603050405020304" pitchFamily="18" charset="0"/>
                <a:ea typeface="Calibri" panose="020F0502020204030204" pitchFamily="34" charset="0"/>
              </a:rPr>
              <a:t>Ximenia americana </a:t>
            </a:r>
            <a:r>
              <a:rPr lang="fr-FR" b="1">
                <a:latin typeface="Times New Roman" panose="02020603050405020304" pitchFamily="18" charset="0"/>
                <a:ea typeface="Calibri" panose="020F0502020204030204" pitchFamily="34" charset="0"/>
              </a:rPr>
              <a:t>Linn.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796382" y="-23566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BIOLOGIQUE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400" y="600510"/>
            <a:ext cx="6292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Etude de la cytotoxicité de </a:t>
            </a:r>
            <a:r>
              <a:rPr 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Daldinia</a:t>
            </a:r>
            <a:r>
              <a:rPr 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concentrica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748265" y="4489269"/>
            <a:ext cx="747518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Pourcentages de viabilités 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souche cancéreuse </a:t>
            </a:r>
            <a:r>
              <a:rPr lang="fr-FR" alt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 431</a:t>
            </a:r>
            <a:r>
              <a:rPr lang="fr-FR" alt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1362" y="5271036"/>
            <a:ext cx="11482503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alt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alt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pourcentages de viabilité </a:t>
            </a:r>
            <a:r>
              <a:rPr lang="fr-FR" alt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cellulaire obtenus diminuent, lorsque </a:t>
            </a:r>
            <a:r>
              <a:rPr lang="fr-FR" alt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dose des extraits </a:t>
            </a:r>
            <a:r>
              <a:rPr lang="fr-FR" alt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augmentent.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Activité modérée des extraits EH et EE avec des PV 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allant de 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80% (0,001 mg/ml) à 40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(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mg/ml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Bonne activité de l’extrait EET avec des PV allant de 66% (0,001 mg/ml) à 10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(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mg/ml).</a:t>
            </a:r>
          </a:p>
          <a:p>
            <a:endParaRPr lang="fr-FR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795102"/>
              </p:ext>
            </p:extLst>
          </p:nvPr>
        </p:nvGraphicFramePr>
        <p:xfrm>
          <a:off x="1442209" y="1113957"/>
          <a:ext cx="7598535" cy="340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2627290" y="1126836"/>
            <a:ext cx="0" cy="4443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4621369" y="1113957"/>
            <a:ext cx="0" cy="4443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3578177" y="2425455"/>
            <a:ext cx="0" cy="4443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574405" y="2216140"/>
            <a:ext cx="0" cy="4443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643352" y="1558344"/>
            <a:ext cx="0" cy="44438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7594240" y="2985751"/>
            <a:ext cx="0" cy="44438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" y="2938"/>
            <a:ext cx="1164866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000"/>
              </a:spcAft>
              <a:buFontTx/>
              <a:buChar char="-"/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</a:rPr>
              <a:t>Etude de la cytotoxicité de </a:t>
            </a:r>
            <a:r>
              <a:rPr lang="fr-FR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Ximenia americana </a:t>
            </a: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</a:rPr>
              <a:t>Linn.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220451" y="2938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BIOLOGIQUE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400" y="561873"/>
            <a:ext cx="6292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Etude de la cytotoxicité de </a:t>
            </a:r>
            <a:r>
              <a:rPr 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Daldinia</a:t>
            </a:r>
            <a:r>
              <a:rPr 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concentrica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215133" y="4831066"/>
            <a:ext cx="1121839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fr-FR" sz="2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sont de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0,051;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0,46 et 0,03 mg/ml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respectivement pour EH, EE et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EET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EET est l’extrait le plus efficace avec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fr-FR" sz="2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fr-FR" altLang="fr-F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0,03 mg/ml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terpènes et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flavonoïdes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sembleraient être responsables de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propriété</a:t>
            </a:r>
            <a:r>
              <a:rPr lang="fr-FR" alt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11"/>
          <p:cNvGrpSpPr>
            <a:grpSpLocks/>
          </p:cNvGrpSpPr>
          <p:nvPr/>
        </p:nvGrpSpPr>
        <p:grpSpPr bwMode="auto">
          <a:xfrm>
            <a:off x="2026561" y="14842754"/>
            <a:ext cx="15460852" cy="13604968"/>
            <a:chOff x="10948026" y="19533147"/>
            <a:chExt cx="15460852" cy="13607854"/>
          </a:xfrm>
        </p:grpSpPr>
        <p:graphicFrame>
          <p:nvGraphicFramePr>
            <p:cNvPr id="10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75461"/>
                </p:ext>
              </p:extLst>
            </p:nvPr>
          </p:nvGraphicFramePr>
          <p:xfrm>
            <a:off x="10948026" y="19533147"/>
            <a:ext cx="5494338" cy="4921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4" name="Prism 6" r:id="rId3" imgW="3998947" imgH="2428879" progId="Prism6.Document">
                    <p:embed/>
                  </p:oleObj>
                </mc:Choice>
                <mc:Fallback>
                  <p:oleObj name="Prism 6" r:id="rId3" imgW="3998947" imgH="2428879" progId="Prism6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48026" y="19533147"/>
                          <a:ext cx="5494338" cy="4921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Ellipse 5"/>
            <p:cNvSpPr>
              <a:spLocks noChangeArrowheads="1"/>
            </p:cNvSpPr>
            <p:nvPr/>
          </p:nvSpPr>
          <p:spPr bwMode="auto">
            <a:xfrm>
              <a:off x="25491253" y="28667496"/>
              <a:ext cx="845940" cy="567043"/>
            </a:xfrm>
            <a:prstGeom prst="ellipse">
              <a:avLst/>
            </a:prstGeom>
            <a:solidFill>
              <a:srgbClr val="FDFF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/>
              <a:r>
                <a:rPr lang="fr-FR" altLang="fr-FR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23511767" y="32609404"/>
              <a:ext cx="2897111" cy="531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Aft>
                  <a:spcPts val="800"/>
                </a:spcAft>
              </a:pPr>
              <a:r>
                <a:rPr lang="fr-FR" altLang="fr-FR" b="1">
                  <a:latin typeface="Arial" panose="020B0604020202020204" pitchFamily="34" charset="0"/>
                  <a:cs typeface="Arial" panose="020B0604020202020204" pitchFamily="34" charset="0"/>
                </a:rPr>
                <a:t>Log[EH]</a:t>
              </a:r>
              <a:r>
                <a:rPr lang="fr-FR" altLang="fr-FR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(mg/mL)</a:t>
              </a:r>
              <a:endParaRPr lang="fr-FR" alt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567482" y="1337323"/>
            <a:ext cx="2970848" cy="2700516"/>
            <a:chOff x="567482" y="1337323"/>
            <a:chExt cx="2970848" cy="2700516"/>
          </a:xfrm>
        </p:grpSpPr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82" y="1337323"/>
              <a:ext cx="2970848" cy="2452390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18" name="Ellipse 17"/>
            <p:cNvSpPr>
              <a:spLocks noChangeArrowheads="1"/>
            </p:cNvSpPr>
            <p:nvPr/>
          </p:nvSpPr>
          <p:spPr bwMode="auto">
            <a:xfrm>
              <a:off x="2758082" y="1779963"/>
              <a:ext cx="503888" cy="405754"/>
            </a:xfrm>
            <a:prstGeom prst="ellipse">
              <a:avLst/>
            </a:prstGeom>
            <a:solidFill>
              <a:srgbClr val="FDFF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fr-FR" sz="12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531496" y="3705859"/>
              <a:ext cx="1730474" cy="331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eaLnBrk="0" fontAlgn="base" hangingPunct="0">
                <a:spcAft>
                  <a:spcPts val="800"/>
                </a:spcAft>
              </a:pP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Log[EH]</a:t>
              </a:r>
              <a:r>
                <a:rPr lang="fr-F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(mg/ml)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3953933" y="1337323"/>
            <a:ext cx="3437431" cy="2656459"/>
            <a:chOff x="3953933" y="1487673"/>
            <a:chExt cx="3046159" cy="2506109"/>
          </a:xfrm>
        </p:grpSpPr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3933" y="1487673"/>
              <a:ext cx="3046159" cy="2304420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22" name="Ellipse 21"/>
            <p:cNvSpPr>
              <a:spLocks noChangeArrowheads="1"/>
            </p:cNvSpPr>
            <p:nvPr/>
          </p:nvSpPr>
          <p:spPr bwMode="auto">
            <a:xfrm>
              <a:off x="6563942" y="1721907"/>
              <a:ext cx="344888" cy="348485"/>
            </a:xfrm>
            <a:prstGeom prst="ellipse">
              <a:avLst/>
            </a:prstGeom>
            <a:solidFill>
              <a:srgbClr val="FDFF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4764805" y="3691660"/>
              <a:ext cx="1391479" cy="302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eaLnBrk="0" fontAlgn="base" hangingPunct="0">
                <a:spcAft>
                  <a:spcPts val="800"/>
                </a:spcAft>
              </a:pP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Log[EE]</a:t>
              </a:r>
              <a:r>
                <a:rPr lang="fr-F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(mg/ml)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7715909" y="1337323"/>
            <a:ext cx="3058107" cy="2636072"/>
            <a:chOff x="0" y="0"/>
            <a:chExt cx="2571750" cy="2436565"/>
          </a:xfrm>
        </p:grpSpPr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571750" cy="2218055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26" name="Ellipse 25"/>
            <p:cNvSpPr>
              <a:spLocks noChangeArrowheads="1"/>
            </p:cNvSpPr>
            <p:nvPr/>
          </p:nvSpPr>
          <p:spPr bwMode="auto">
            <a:xfrm>
              <a:off x="1979875" y="127221"/>
              <a:ext cx="378626" cy="349857"/>
            </a:xfrm>
            <a:prstGeom prst="ellipse">
              <a:avLst/>
            </a:prstGeom>
            <a:solidFill>
              <a:srgbClr val="FDFF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fr-FR" sz="12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675861" y="2178659"/>
              <a:ext cx="1682640" cy="257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eaLnBrk="0" fontAlgn="base" hangingPunct="0">
                <a:spcAft>
                  <a:spcPts val="800"/>
                </a:spcAft>
              </a:pPr>
              <a:r>
                <a:rPr lang="fr-FR" sz="1200" b="1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Log[EET</a:t>
              </a: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]</a:t>
              </a:r>
              <a:r>
                <a:rPr lang="fr-FR" sz="12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12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(mg/ml)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11425" y="4254262"/>
            <a:ext cx="11025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b="1" dirty="0">
                <a:latin typeface="Arial" panose="020B0604020202020204" pitchFamily="34" charset="0"/>
                <a:cs typeface="Times New Roman" panose="02020603050405020304" pitchFamily="18" charset="0"/>
              </a:rPr>
              <a:t>Figure </a:t>
            </a:r>
            <a:r>
              <a:rPr lang="fr-FR" altLang="fr-FR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4: </a:t>
            </a:r>
            <a:r>
              <a:rPr lang="fr-FR" altLang="fr-FR" dirty="0">
                <a:latin typeface="Arial" panose="020B0604020202020204" pitchFamily="34" charset="0"/>
                <a:cs typeface="Times New Roman" panose="02020603050405020304" pitchFamily="18" charset="0"/>
              </a:rPr>
              <a:t>Variabilité cellulaire de </a:t>
            </a:r>
            <a:r>
              <a:rPr lang="fr-FR" altLang="fr-FR" b="1" dirty="0">
                <a:latin typeface="Arial" panose="020B0604020202020204" pitchFamily="34" charset="0"/>
                <a:cs typeface="Times New Roman" panose="02020603050405020304" pitchFamily="18" charset="0"/>
              </a:rPr>
              <a:t>EH (</a:t>
            </a:r>
            <a:r>
              <a:rPr lang="fr-FR" altLang="fr-FR" b="1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fr-FR" altLang="fr-FR" b="1" dirty="0">
                <a:latin typeface="Arial" panose="020B0604020202020204" pitchFamily="34" charset="0"/>
                <a:cs typeface="Times New Roman" panose="02020603050405020304" pitchFamily="18" charset="0"/>
              </a:rPr>
              <a:t>), EE (B), </a:t>
            </a:r>
            <a:r>
              <a:rPr lang="fr-FR" altLang="fr-FR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EET </a:t>
            </a:r>
            <a:r>
              <a:rPr lang="fr-FR" altLang="fr-FR" b="1" dirty="0">
                <a:latin typeface="Arial" panose="020B0604020202020204" pitchFamily="34" charset="0"/>
                <a:cs typeface="Times New Roman" panose="02020603050405020304" pitchFamily="18" charset="0"/>
              </a:rPr>
              <a:t>(C)  </a:t>
            </a:r>
            <a:r>
              <a:rPr lang="fr-FR" altLang="fr-FR" dirty="0">
                <a:latin typeface="Arial" panose="020B0604020202020204" pitchFamily="34" charset="0"/>
                <a:cs typeface="Times New Roman" panose="02020603050405020304" pitchFamily="18" charset="0"/>
              </a:rPr>
              <a:t>en fonction  du logarithme des concentrations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507025" y="961984"/>
            <a:ext cx="3518783" cy="3130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85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9918"/>
            <a:ext cx="1142719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/>
              <a:t>Selon la nature des </a:t>
            </a:r>
            <a:r>
              <a:rPr lang="fr-FR" b="1"/>
              <a:t>Phénomènes</a:t>
            </a:r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796382" y="71970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775" y="724705"/>
            <a:ext cx="1129142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criblage </a:t>
            </a:r>
            <a:r>
              <a:rPr lang="fr-FR" sz="23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mycochimique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révélé la présence de plusieurs métabolites secondaires dans les différents extraits de </a:t>
            </a:r>
            <a:r>
              <a:rPr lang="fr-FR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Daldinia</a:t>
            </a:r>
            <a:r>
              <a:rPr lang="fr-F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concentrica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300" dirty="0">
                <a:latin typeface="Arial" panose="020B0604020202020204" pitchFamily="34" charset="0"/>
                <a:cs typeface="Arial" panose="020B0604020202020204" pitchFamily="34" charset="0"/>
              </a:rPr>
              <a:t>Tests biologiques: </a:t>
            </a:r>
            <a:r>
              <a:rPr lang="fr-FR" alt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potentiel anticancéreux notable de la part des extraits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Meilleure activité de l’extrait éthanolique (EET) </a:t>
            </a:r>
            <a:r>
              <a:rPr lang="fr-FR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avc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fr-FR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fr-FR" alt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0,03 mg/ml </a:t>
            </a:r>
            <a:r>
              <a:rPr lang="fr-FR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Activité due à la présence de certains phytocomposés tels que: les terpènes et les flavonoïdes.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636302" y="5971290"/>
            <a:ext cx="8938665" cy="415498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fr-FR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altLang="fr-F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Mener des études chimique et biologique approfondies.</a:t>
            </a:r>
            <a:endParaRPr lang="fr-F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02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198512" y="2897746"/>
            <a:ext cx="349017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MERCI</a:t>
            </a:r>
            <a:endParaRPr lang="fr-FR" sz="6500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7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0" y="0"/>
            <a:ext cx="10470523" cy="6875087"/>
            <a:chOff x="13648" y="4368"/>
            <a:chExt cx="10470523" cy="6875087"/>
          </a:xfrm>
        </p:grpSpPr>
        <p:sp>
          <p:nvSpPr>
            <p:cNvPr id="4" name="Rectangle 3"/>
            <p:cNvSpPr/>
            <p:nvPr/>
          </p:nvSpPr>
          <p:spPr>
            <a:xfrm>
              <a:off x="13648" y="4368"/>
              <a:ext cx="10470523" cy="68750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90941" y="1457760"/>
              <a:ext cx="368527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v"/>
              </a:pPr>
              <a:r>
                <a:rPr lang="fr-FR" sz="2500" b="1" dirty="0" smtClean="0"/>
                <a:t> </a:t>
              </a:r>
              <a:r>
                <a:rPr lang="fr-FR" sz="25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4429326" y="162754"/>
            <a:ext cx="2028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71903" y="2491617"/>
            <a:ext cx="53480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500" dirty="0" smtClean="0"/>
              <a:t> </a:t>
            </a:r>
            <a:r>
              <a:rPr lang="fr-FR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CHIMIQUE</a:t>
            </a:r>
            <a:endParaRPr lang="fr-FR" sz="2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053090" y="3715586"/>
            <a:ext cx="53229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500" dirty="0" smtClean="0"/>
              <a:t> </a:t>
            </a:r>
            <a:r>
              <a:rPr lang="fr-FR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BIOLOGIQUE</a:t>
            </a:r>
            <a:endParaRPr lang="fr-FR" sz="2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637831" y="5036027"/>
            <a:ext cx="28337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500" dirty="0" smtClean="0"/>
              <a:t> </a:t>
            </a:r>
            <a:r>
              <a:rPr lang="fr-FR" sz="2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23410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70" y="-17087"/>
            <a:ext cx="11707666" cy="687508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028396" y="68125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911037" y="900760"/>
            <a:ext cx="7757223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</a:rPr>
              <a:t>Plantes charnues dépourvues de feuilles, formés </a:t>
            </a:r>
            <a:r>
              <a:rPr lang="fr-FR" dirty="0">
                <a:latin typeface="arial" panose="020B0604020202020204" pitchFamily="34" charset="0"/>
              </a:rPr>
              <a:t>généralement d'un </a:t>
            </a:r>
            <a:r>
              <a:rPr lang="fr-FR" dirty="0" smtClean="0">
                <a:latin typeface="arial" panose="020B0604020202020204" pitchFamily="34" charset="0"/>
              </a:rPr>
              <a:t>pied surmonté </a:t>
            </a:r>
            <a:r>
              <a:rPr lang="fr-FR" dirty="0">
                <a:latin typeface="arial" panose="020B0604020202020204" pitchFamily="34" charset="0"/>
              </a:rPr>
              <a:t>d'un </a:t>
            </a:r>
            <a:r>
              <a:rPr lang="fr-FR" dirty="0" smtClean="0">
                <a:latin typeface="arial" panose="020B0604020202020204" pitchFamily="34" charset="0"/>
              </a:rPr>
              <a:t>chapeau. </a:t>
            </a:r>
          </a:p>
          <a:p>
            <a:pPr marL="285750" indent="-285750" algn="just">
              <a:lnSpc>
                <a:spcPct val="150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</a:rPr>
              <a:t>Espèces </a:t>
            </a:r>
            <a:r>
              <a:rPr lang="fr-FR" dirty="0">
                <a:latin typeface="arial" panose="020B0604020202020204" pitchFamily="34" charset="0"/>
              </a:rPr>
              <a:t>comestibles ou </a:t>
            </a:r>
            <a:r>
              <a:rPr lang="fr-FR" dirty="0" smtClean="0">
                <a:latin typeface="arial" panose="020B0604020202020204" pitchFamily="34" charset="0"/>
              </a:rPr>
              <a:t>vénéneuses, souvent mortelles.</a:t>
            </a:r>
          </a:p>
          <a:p>
            <a:pPr marL="285750" indent="-285750" algn="just">
              <a:lnSpc>
                <a:spcPct val="150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</a:rPr>
              <a:t>champignons ne sont plus </a:t>
            </a:r>
            <a:r>
              <a:rPr lang="fr-FR" dirty="0" smtClean="0">
                <a:latin typeface="arial" panose="020B0604020202020204" pitchFamily="34" charset="0"/>
              </a:rPr>
              <a:t>classés </a:t>
            </a:r>
            <a:r>
              <a:rPr lang="fr-FR" dirty="0">
                <a:latin typeface="arial" panose="020B0604020202020204" pitchFamily="34" charset="0"/>
              </a:rPr>
              <a:t>parmi les </a:t>
            </a:r>
            <a:r>
              <a:rPr lang="fr-FR" dirty="0" smtClean="0">
                <a:latin typeface="arial" panose="020B0604020202020204" pitchFamily="34" charset="0"/>
              </a:rPr>
              <a:t>végétaux</a:t>
            </a:r>
          </a:p>
          <a:p>
            <a:pPr marL="285750" indent="-285750" algn="just">
              <a:lnSpc>
                <a:spcPct val="150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</a:rPr>
              <a:t>Ils </a:t>
            </a:r>
            <a:r>
              <a:rPr lang="fr-FR" dirty="0">
                <a:latin typeface="arial" panose="020B0604020202020204" pitchFamily="34" charset="0"/>
              </a:rPr>
              <a:t>constituent un règne autonome </a:t>
            </a:r>
            <a:r>
              <a:rPr lang="fr-FR" dirty="0"/>
              <a:t>: </a:t>
            </a:r>
            <a:r>
              <a:rPr lang="fr-FR" dirty="0">
                <a:latin typeface="arial" panose="020B0604020202020204" pitchFamily="34" charset="0"/>
              </a:rPr>
              <a:t>Le règne </a:t>
            </a:r>
            <a:r>
              <a:rPr lang="fr-FR" b="1" dirty="0" smtClean="0">
                <a:latin typeface="arial" panose="020B0604020202020204" pitchFamily="34" charset="0"/>
              </a:rPr>
              <a:t>« </a:t>
            </a:r>
            <a:r>
              <a:rPr lang="fr-FR" b="1" i="1" dirty="0" err="1" smtClean="0">
                <a:latin typeface="arial" panose="020B0604020202020204" pitchFamily="34" charset="0"/>
              </a:rPr>
              <a:t>Fungi</a:t>
            </a:r>
            <a:r>
              <a:rPr lang="fr-FR" b="1" dirty="0" smtClean="0">
                <a:latin typeface="arial" panose="020B0604020202020204" pitchFamily="34" charset="0"/>
              </a:rPr>
              <a:t> » </a:t>
            </a:r>
            <a:r>
              <a:rPr lang="fr-FR" dirty="0" smtClean="0">
                <a:latin typeface="arial" panose="020B0604020202020204" pitchFamily="34" charset="0"/>
              </a:rPr>
              <a:t>ou</a:t>
            </a:r>
            <a:r>
              <a:rPr lang="fr-FR" b="1" dirty="0" smtClean="0">
                <a:latin typeface="arial" panose="020B0604020202020204" pitchFamily="34" charset="0"/>
              </a:rPr>
              <a:t> «  </a:t>
            </a:r>
            <a:r>
              <a:rPr lang="fr-FR" b="1" i="1" dirty="0" err="1" smtClean="0">
                <a:latin typeface="arial" panose="020B0604020202020204" pitchFamily="34" charset="0"/>
              </a:rPr>
              <a:t>Fonge</a:t>
            </a:r>
            <a:r>
              <a:rPr lang="fr-FR" b="1" dirty="0" smtClean="0">
                <a:latin typeface="arial" panose="020B0604020202020204" pitchFamily="34" charset="0"/>
              </a:rPr>
              <a:t> »</a:t>
            </a:r>
            <a:r>
              <a:rPr lang="fr-FR" dirty="0" smtClean="0">
                <a:latin typeface="arial" panose="020B0604020202020204" pitchFamily="34" charset="0"/>
              </a:rPr>
              <a:t>. </a:t>
            </a:r>
            <a:endParaRPr lang="fr-FR" b="1" dirty="0" smtClean="0">
              <a:latin typeface="arial" panose="020B0604020202020204" pitchFamily="34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643117" y="3498680"/>
            <a:ext cx="6972286" cy="1908225"/>
            <a:chOff x="2218114" y="3556610"/>
            <a:chExt cx="6972286" cy="1908225"/>
          </a:xfrm>
        </p:grpSpPr>
        <p:sp>
          <p:nvSpPr>
            <p:cNvPr id="10" name="Rectangle 9"/>
            <p:cNvSpPr/>
            <p:nvPr/>
          </p:nvSpPr>
          <p:spPr>
            <a:xfrm>
              <a:off x="2218114" y="4336421"/>
              <a:ext cx="2624337" cy="456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spcAft>
                  <a:spcPts val="500"/>
                </a:spcAft>
                <a:buFont typeface="Wingdings" panose="05000000000000000000" pitchFamily="2" charset="2"/>
                <a:buChar char="§"/>
              </a:pPr>
              <a:r>
                <a:rPr lang="fr-FR" dirty="0" smtClean="0">
                  <a:latin typeface="arial" panose="020B0604020202020204" pitchFamily="34" charset="0"/>
                </a:rPr>
                <a:t> Principaux groupes</a:t>
              </a:r>
              <a:endParaRPr lang="fr-FR" dirty="0">
                <a:latin typeface="arial" panose="020B0604020202020204" pitchFamily="34" charset="0"/>
              </a:endParaRPr>
            </a:p>
          </p:txBody>
        </p:sp>
        <p:grpSp>
          <p:nvGrpSpPr>
            <p:cNvPr id="16" name="Groupe 15"/>
            <p:cNvGrpSpPr/>
            <p:nvPr/>
          </p:nvGrpSpPr>
          <p:grpSpPr>
            <a:xfrm>
              <a:off x="4700782" y="3844636"/>
              <a:ext cx="1160580" cy="1447936"/>
              <a:chOff x="4700782" y="3844636"/>
              <a:chExt cx="1160580" cy="1447936"/>
            </a:xfrm>
          </p:grpSpPr>
          <p:cxnSp>
            <p:nvCxnSpPr>
              <p:cNvPr id="11" name="Connecteur droit avec flèche 10"/>
              <p:cNvCxnSpPr/>
              <p:nvPr/>
            </p:nvCxnSpPr>
            <p:spPr>
              <a:xfrm flipV="1">
                <a:off x="4700785" y="3844636"/>
                <a:ext cx="1160577" cy="77145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avec flèche 12"/>
              <p:cNvCxnSpPr/>
              <p:nvPr/>
            </p:nvCxnSpPr>
            <p:spPr>
              <a:xfrm flipV="1">
                <a:off x="4700782" y="4280342"/>
                <a:ext cx="1160580" cy="33575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/>
              <p:nvPr/>
            </p:nvCxnSpPr>
            <p:spPr>
              <a:xfrm>
                <a:off x="4757042" y="4628972"/>
                <a:ext cx="1104320" cy="22006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>
                <a:off x="4720101" y="4628973"/>
                <a:ext cx="1141261" cy="66359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>
            <a:xfrm>
              <a:off x="5758330" y="3556610"/>
              <a:ext cx="2624337" cy="456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500"/>
                </a:spcAft>
              </a:pPr>
              <a:r>
                <a:rPr lang="fr-FR" dirty="0" smtClean="0">
                  <a:latin typeface="arial" panose="020B0604020202020204" pitchFamily="34" charset="0"/>
                </a:rPr>
                <a:t> </a:t>
              </a:r>
              <a:r>
                <a:rPr lang="fr-FR" b="1" dirty="0"/>
                <a:t>Les </a:t>
              </a:r>
              <a:r>
                <a:rPr lang="fr-FR" b="1" dirty="0">
                  <a:latin typeface="Arial" panose="020B0604020202020204" pitchFamily="34" charset="0"/>
                  <a:cs typeface="Arial" panose="020B0604020202020204" pitchFamily="34" charset="0"/>
                </a:rPr>
                <a:t>Myxomycètes</a:t>
              </a:r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750562" y="4007153"/>
              <a:ext cx="3432070" cy="456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500"/>
                </a:spcAft>
              </a:pPr>
              <a:r>
                <a:rPr lang="fr-F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b="1" dirty="0">
                  <a:latin typeface="Arial" panose="020B0604020202020204" pitchFamily="34" charset="0"/>
                  <a:cs typeface="Arial" panose="020B0604020202020204" pitchFamily="34" charset="0"/>
                </a:rPr>
                <a:t>Les champignons inférieurs</a:t>
              </a:r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48417" y="4571675"/>
              <a:ext cx="2624337" cy="456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500"/>
                </a:spcAft>
              </a:pPr>
              <a:r>
                <a:rPr lang="fr-FR" dirty="0" smtClean="0">
                  <a:latin typeface="arial" panose="020B0604020202020204" pitchFamily="34" charset="0"/>
                </a:rPr>
                <a:t> </a:t>
              </a:r>
              <a:r>
                <a:rPr lang="fr-FR" b="1" dirty="0">
                  <a:latin typeface="Arial" panose="020B0604020202020204" pitchFamily="34" charset="0"/>
                  <a:cs typeface="Arial" panose="020B0604020202020204" pitchFamily="34" charset="0"/>
                </a:rPr>
                <a:t>Les Zygomycètes</a:t>
              </a:r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758330" y="5008300"/>
              <a:ext cx="3432070" cy="456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500"/>
                </a:spcAft>
              </a:pPr>
              <a:r>
                <a:rPr lang="fr-F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b="1" dirty="0">
                  <a:latin typeface="Arial" panose="020B0604020202020204" pitchFamily="34" charset="0"/>
                  <a:cs typeface="Arial" panose="020B0604020202020204" pitchFamily="34" charset="0"/>
                </a:rPr>
                <a:t>Les champignons </a:t>
              </a:r>
              <a:r>
                <a:rPr lang="fr-FR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supérieurs</a:t>
              </a:r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Ellipse 19"/>
          <p:cNvSpPr/>
          <p:nvPr/>
        </p:nvSpPr>
        <p:spPr>
          <a:xfrm>
            <a:off x="5962326" y="4970280"/>
            <a:ext cx="3954406" cy="5219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3"/>
          <p:cNvSpPr txBox="1">
            <a:spLocks noChangeArrowheads="1"/>
          </p:cNvSpPr>
          <p:nvPr/>
        </p:nvSpPr>
        <p:spPr bwMode="auto">
          <a:xfrm>
            <a:off x="35359" y="5130666"/>
            <a:ext cx="11532376" cy="165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fr-FR" altLang="fr-FR" sz="2400" b="1" dirty="0">
                <a:latin typeface="Arial" panose="020B0604020202020204" pitchFamily="34" charset="0"/>
              </a:rPr>
              <a:t> </a:t>
            </a:r>
            <a:r>
              <a:rPr lang="fr-FR" altLang="fr-FR" sz="2400" b="1" dirty="0" smtClean="0">
                <a:latin typeface="Arial" panose="020B0604020202020204" pitchFamily="34" charset="0"/>
              </a:rPr>
              <a:t>Motivation</a:t>
            </a:r>
            <a:endParaRPr lang="fr-FR" altLang="fr-FR" sz="24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1800" dirty="0" smtClean="0"/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Peu de travaux ont été consacrés aux champignons supérieurs</a:t>
            </a:r>
            <a:r>
              <a:rPr lang="fr-F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Afrique et en Côte d’Ivoire en particulier, malgré leur potentiel biologique.  </a:t>
            </a: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273408" y="676126"/>
            <a:ext cx="3573234" cy="3260588"/>
            <a:chOff x="273408" y="676126"/>
            <a:chExt cx="3573234" cy="3260588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408" y="676126"/>
              <a:ext cx="3573234" cy="2841804"/>
            </a:xfrm>
            <a:prstGeom prst="rect">
              <a:avLst/>
            </a:prstGeom>
          </p:spPr>
        </p:pic>
        <p:sp>
          <p:nvSpPr>
            <p:cNvPr id="21" name="ZoneTexte 20"/>
            <p:cNvSpPr txBox="1"/>
            <p:nvPr/>
          </p:nvSpPr>
          <p:spPr>
            <a:xfrm>
              <a:off x="520853" y="3536604"/>
              <a:ext cx="27174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Les champignons</a:t>
              </a:r>
              <a:endParaRPr lang="fr-FR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900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6636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028396" y="29488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2" name="ZoneTexte 3"/>
          <p:cNvSpPr txBox="1">
            <a:spLocks noChangeArrowheads="1"/>
          </p:cNvSpPr>
          <p:nvPr/>
        </p:nvSpPr>
        <p:spPr bwMode="auto">
          <a:xfrm>
            <a:off x="107950" y="678061"/>
            <a:ext cx="11534551" cy="175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fr-FR" altLang="fr-FR" sz="2400" b="1" dirty="0">
                <a:latin typeface="Arial" panose="020B0604020202020204" pitchFamily="34" charset="0"/>
              </a:rPr>
              <a:t> Objectif principal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fr-FR" sz="1800" dirty="0" smtClean="0"/>
              <a:t>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Valorisation des champignons supérieurs de la pharmacopée ivoirienne par des approches chimiques et biologiques</a:t>
            </a:r>
            <a:r>
              <a:rPr lang="fr-FR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altLang="fr-FR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3"/>
          <p:cNvSpPr txBox="1">
            <a:spLocks noChangeArrowheads="1"/>
          </p:cNvSpPr>
          <p:nvPr/>
        </p:nvSpPr>
        <p:spPr bwMode="auto">
          <a:xfrm>
            <a:off x="146586" y="2771946"/>
            <a:ext cx="116425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r-FR" altLang="fr-FR" sz="2400" b="1" dirty="0">
                <a:latin typeface="Arial" panose="020B0604020202020204" pitchFamily="34" charset="0"/>
              </a:rPr>
              <a:t> Objectifs spécifiques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altLang="fr-FR" sz="1800" dirty="0">
                <a:latin typeface="Arial" panose="020B0604020202020204" pitchFamily="34" charset="0"/>
              </a:rPr>
              <a:t> </a:t>
            </a:r>
            <a:r>
              <a:rPr lang="fr-FR" altLang="fr-FR" sz="2200" b="1" dirty="0" smtClean="0">
                <a:latin typeface="Arial" panose="020B0604020202020204" pitchFamily="34" charset="0"/>
              </a:rPr>
              <a:t>Investigation chimique</a:t>
            </a:r>
            <a:endParaRPr lang="fr-FR" altLang="fr-FR" sz="2200" b="1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</a:pPr>
            <a:r>
              <a:rPr lang="fr-FR" altLang="fr-FR" sz="2200" dirty="0" smtClean="0">
                <a:latin typeface="Arial" panose="020B0604020202020204" pitchFamily="34" charset="0"/>
              </a:rPr>
              <a:t> </a:t>
            </a:r>
            <a:r>
              <a:rPr lang="fr-FR" sz="2200" dirty="0" smtClean="0">
                <a:latin typeface="Arial" panose="020B0604020202020204" pitchFamily="34" charset="0"/>
              </a:rPr>
              <a:t>Extraction et identification des biomolécules contenues dans </a:t>
            </a:r>
            <a:r>
              <a:rPr lang="fr-FR" sz="2200" dirty="0">
                <a:latin typeface="Arial" panose="020B0604020202020204" pitchFamily="34" charset="0"/>
              </a:rPr>
              <a:t>l</a:t>
            </a:r>
            <a:r>
              <a:rPr lang="fr-FR" sz="2200" dirty="0" smtClean="0">
                <a:latin typeface="Arial" panose="020B0604020202020204" pitchFamily="34" charset="0"/>
              </a:rPr>
              <a:t>es </a:t>
            </a:r>
            <a:r>
              <a:rPr lang="fr-FR" sz="2200" dirty="0">
                <a:latin typeface="Arial" panose="020B0604020202020204" pitchFamily="34" charset="0"/>
              </a:rPr>
              <a:t>champignons supérieurs </a:t>
            </a:r>
            <a:r>
              <a:rPr lang="fr-FR" sz="2200" dirty="0" smtClean="0">
                <a:latin typeface="Arial" panose="020B0604020202020204" pitchFamily="34" charset="0"/>
              </a:rPr>
              <a:t>médicinaux. </a:t>
            </a:r>
            <a:endParaRPr lang="fr-FR" altLang="fr-FR" sz="22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altLang="fr-FR" sz="2200" b="1" dirty="0">
                <a:latin typeface="Arial" panose="020B0604020202020204" pitchFamily="34" charset="0"/>
              </a:rPr>
              <a:t> </a:t>
            </a:r>
            <a:r>
              <a:rPr lang="fr-FR" altLang="fr-FR" sz="2200" b="1" dirty="0" smtClean="0">
                <a:latin typeface="Arial" panose="020B0604020202020204" pitchFamily="34" charset="0"/>
              </a:rPr>
              <a:t>Investigation biologique</a:t>
            </a:r>
            <a:endParaRPr lang="fr-FR" altLang="fr-FR" sz="22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fr-FR" altLang="fr-FR" sz="2200" dirty="0">
                <a:latin typeface="Arial" panose="020B0604020202020204" pitchFamily="34" charset="0"/>
              </a:rPr>
              <a:t> </a:t>
            </a:r>
            <a:r>
              <a:rPr lang="fr-FR" altLang="fr-FR" sz="2200" dirty="0" smtClean="0">
                <a:latin typeface="Arial" panose="020B0604020202020204" pitchFamily="34" charset="0"/>
              </a:rPr>
              <a:t>Détermination de leur potentiel anticancéreux.  </a:t>
            </a:r>
            <a:endParaRPr lang="fr-FR" altLang="fr-FR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7735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208507" y="7575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CHIMIQUE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80585" y="882626"/>
            <a:ext cx="1156797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dirty="0" smtClean="0">
                <a:latin typeface="Arial" panose="020B0604020202020204" pitchFamily="34" charset="0"/>
              </a:rPr>
              <a:t>Une enquête  </a:t>
            </a:r>
            <a:r>
              <a:rPr lang="fr-FR" altLang="fr-FR" sz="1800" dirty="0" err="1" smtClean="0">
                <a:latin typeface="Arial" panose="020B0604020202020204" pitchFamily="34" charset="0"/>
              </a:rPr>
              <a:t>mycothérapeutique</a:t>
            </a:r>
            <a:r>
              <a:rPr lang="fr-FR" altLang="fr-FR" sz="1800" dirty="0" smtClean="0">
                <a:latin typeface="Arial" panose="020B0604020202020204" pitchFamily="34" charset="0"/>
              </a:rPr>
              <a:t> menée à </a:t>
            </a:r>
            <a:r>
              <a:rPr lang="fr-FR" altLang="fr-FR" sz="1800" dirty="0" err="1" smtClean="0">
                <a:latin typeface="Arial" panose="020B0604020202020204" pitchFamily="34" charset="0"/>
              </a:rPr>
              <a:t>Adzopé</a:t>
            </a:r>
            <a:r>
              <a:rPr lang="fr-FR" altLang="fr-FR" sz="1800" dirty="0" smtClean="0">
                <a:latin typeface="Arial" panose="020B0604020202020204" pitchFamily="34" charset="0"/>
              </a:rPr>
              <a:t> (ville du Sud-Est de la Côte d’Ivoire).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dirty="0">
                <a:latin typeface="Arial" panose="020B0604020202020204" pitchFamily="34" charset="0"/>
              </a:rPr>
              <a:t> </a:t>
            </a:r>
            <a:r>
              <a:rPr lang="fr-FR" altLang="fr-FR" sz="1800" dirty="0" smtClean="0">
                <a:latin typeface="Arial" panose="020B0604020202020204" pitchFamily="34" charset="0"/>
              </a:rPr>
              <a:t> Choix </a:t>
            </a:r>
            <a:r>
              <a:rPr lang="fr-FR" altLang="fr-FR" sz="1800" dirty="0">
                <a:latin typeface="Arial" panose="020B0604020202020204" pitchFamily="34" charset="0"/>
              </a:rPr>
              <a:t>de </a:t>
            </a:r>
            <a:r>
              <a:rPr lang="fr-FR" sz="1800" i="1" dirty="0" err="1">
                <a:latin typeface="Arial" panose="020B0604020202020204" pitchFamily="34" charset="0"/>
              </a:rPr>
              <a:t>Daldinia</a:t>
            </a:r>
            <a:r>
              <a:rPr lang="fr-FR" sz="1800" i="1" dirty="0">
                <a:latin typeface="Arial" panose="020B0604020202020204" pitchFamily="34" charset="0"/>
              </a:rPr>
              <a:t> </a:t>
            </a:r>
            <a:r>
              <a:rPr lang="fr-FR" sz="1800" i="1" dirty="0" err="1" smtClean="0">
                <a:latin typeface="Arial" panose="020B0604020202020204" pitchFamily="34" charset="0"/>
              </a:rPr>
              <a:t>concentrica</a:t>
            </a:r>
            <a:endParaRPr lang="fr-FR" altLang="fr-FR" sz="1800" dirty="0">
              <a:latin typeface="Arial" panose="020B0604020202020204" pitchFamily="34" charset="0"/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79388" y="459278"/>
            <a:ext cx="8353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1- Matériel végétal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93" y="2037554"/>
            <a:ext cx="3662007" cy="288706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24320" y="4818677"/>
            <a:ext cx="2833352" cy="78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i="1" dirty="0" err="1">
                <a:latin typeface="Arial" panose="020B0604020202020204" pitchFamily="34" charset="0"/>
              </a:rPr>
              <a:t>Daldinia</a:t>
            </a:r>
            <a:r>
              <a:rPr lang="fr-FR" sz="1600" b="1" i="1" dirty="0">
                <a:latin typeface="Arial" panose="020B0604020202020204" pitchFamily="34" charset="0"/>
              </a:rPr>
              <a:t> </a:t>
            </a:r>
            <a:r>
              <a:rPr lang="fr-FR" sz="1600" b="1" i="1" dirty="0" err="1">
                <a:latin typeface="Arial" panose="020B0604020202020204" pitchFamily="34" charset="0"/>
              </a:rPr>
              <a:t>concentrica</a:t>
            </a:r>
            <a:r>
              <a:rPr lang="fr-FR" sz="1600" b="1" i="1" dirty="0">
                <a:latin typeface="Arial" panose="020B0604020202020204" pitchFamily="34" charset="0"/>
              </a:rPr>
              <a:t> </a:t>
            </a:r>
            <a:r>
              <a:rPr lang="fr-FR" sz="1600" b="1" dirty="0">
                <a:latin typeface="Arial" panose="020B0604020202020204" pitchFamily="34" charset="0"/>
              </a:rPr>
              <a:t>(</a:t>
            </a:r>
            <a:r>
              <a:rPr lang="fr-FR" sz="1600" b="1" dirty="0" err="1">
                <a:latin typeface="Arial" panose="020B0604020202020204" pitchFamily="34" charset="0"/>
              </a:rPr>
              <a:t>Xylariaceae</a:t>
            </a:r>
            <a:r>
              <a:rPr lang="fr-FR" sz="1600" b="1" dirty="0">
                <a:latin typeface="Arial" panose="020B0604020202020204" pitchFamily="34" charset="0"/>
              </a:rPr>
              <a:t>)</a:t>
            </a:r>
            <a:endParaRPr lang="fr-FR" sz="1600" b="1" dirty="0"/>
          </a:p>
        </p:txBody>
      </p:sp>
      <p:sp>
        <p:nvSpPr>
          <p:cNvPr id="9" name="ZoneTexte 3"/>
          <p:cNvSpPr txBox="1">
            <a:spLocks noChangeArrowheads="1"/>
          </p:cNvSpPr>
          <p:nvPr/>
        </p:nvSpPr>
        <p:spPr bwMode="auto">
          <a:xfrm>
            <a:off x="4870018" y="2037076"/>
            <a:ext cx="6862633" cy="31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Champignon supérieur non comestible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sz="1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Répandu sur les bois morts.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sz="1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Protège celui qui le porte dans la poche  contre les crampes; </a:t>
            </a:r>
          </a:p>
          <a:p>
            <a:pPr marL="342900" indent="-342900" algn="just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Utilisé </a:t>
            </a:r>
            <a:r>
              <a:rPr lang="fr-FR" sz="1850" dirty="0">
                <a:latin typeface="Arial" panose="020B0604020202020204" pitchFamily="34" charset="0"/>
                <a:cs typeface="Arial" panose="020B0604020202020204" pitchFamily="34" charset="0"/>
              </a:rPr>
              <a:t>comme initiateur de </a:t>
            </a: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feu;</a:t>
            </a:r>
            <a:endParaRPr lang="fr-FR" sz="1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sz="1850" dirty="0">
                <a:latin typeface="Arial" panose="020B0604020202020204" pitchFamily="34" charset="0"/>
                <a:cs typeface="Arial" panose="020B0604020202020204" pitchFamily="34" charset="0"/>
              </a:rPr>
              <a:t>une activité protectrice </a:t>
            </a:r>
            <a:r>
              <a:rPr lang="fr-FR" sz="1850" dirty="0" smtClean="0">
                <a:latin typeface="Arial" panose="020B0604020202020204" pitchFamily="34" charset="0"/>
                <a:cs typeface="Arial" panose="020B0604020202020204" pitchFamily="34" charset="0"/>
              </a:rPr>
              <a:t>contre la neurodégénérescence </a:t>
            </a:r>
            <a:r>
              <a:rPr lang="fr-FR" sz="185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50" b="1" dirty="0">
                <a:latin typeface="Arial" panose="020B0604020202020204" pitchFamily="34" charset="0"/>
                <a:cs typeface="Arial" panose="020B0604020202020204" pitchFamily="34" charset="0"/>
              </a:rPr>
              <a:t>LEE In-</a:t>
            </a:r>
            <a:r>
              <a:rPr lang="fr-FR" sz="1850" b="1" dirty="0" err="1">
                <a:latin typeface="Arial" panose="020B0604020202020204" pitchFamily="34" charset="0"/>
                <a:cs typeface="Arial" panose="020B0604020202020204" pitchFamily="34" charset="0"/>
              </a:rPr>
              <a:t>Kyoung</a:t>
            </a:r>
            <a:r>
              <a:rPr lang="fr-FR" sz="18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50" b="1" i="1" dirty="0">
                <a:latin typeface="Arial" panose="020B0604020202020204" pitchFamily="34" charset="0"/>
                <a:cs typeface="Arial" panose="020B0604020202020204" pitchFamily="34" charset="0"/>
              </a:rPr>
              <a:t>et al., </a:t>
            </a:r>
            <a:r>
              <a:rPr lang="fr-FR" sz="1850" b="1" dirty="0"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  <a:r>
              <a:rPr lang="fr-FR" sz="185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FR" altLang="fr-FR" sz="18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1422" y="6651245"/>
            <a:ext cx="9860392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LEE In-</a:t>
            </a:r>
            <a:r>
              <a:rPr kumimoji="0" lang="fr-FR" altLang="fr-FR" sz="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Kyoung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YUN </a:t>
            </a:r>
            <a:r>
              <a:rPr kumimoji="0" lang="fr-FR" altLang="fr-FR" sz="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Bong-Sik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KIM Young-Ho ; YOO </a:t>
            </a:r>
            <a:r>
              <a:rPr kumimoji="0" lang="fr-FR" altLang="fr-FR" sz="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Ick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-Dong ; 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kumimoji="0" lang="fr-FR" altLang="fr-FR" sz="8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neuroprotective</a:t>
            </a:r>
            <a:r>
              <a:rPr kumimoji="0" lang="fr-FR" altLang="fr-FR" sz="8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compounds 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fr-FR" altLang="fr-FR" sz="8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mushroom</a:t>
            </a:r>
            <a:r>
              <a:rPr kumimoji="0" lang="fr-FR" altLang="fr-FR" sz="8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Daldinia</a:t>
            </a:r>
            <a:r>
              <a:rPr kumimoji="0" lang="fr-FR" altLang="fr-FR" sz="8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8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concentrica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; Journal of </a:t>
            </a:r>
            <a:r>
              <a:rPr kumimoji="0" lang="fr-FR" altLang="fr-FR" sz="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microbiology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fr-FR" altLang="fr-FR" sz="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biotechnology</a:t>
            </a: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; 2002, vol. 12, no4, p. 692-694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3332" y="5615187"/>
            <a:ext cx="11062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dirty="0" smtClean="0">
                <a:latin typeface="Arial" panose="020B0604020202020204" pitchFamily="34" charset="0"/>
              </a:rPr>
              <a:t> Après récolte et séchage dans </a:t>
            </a:r>
            <a:r>
              <a:rPr lang="fr-FR" altLang="fr-FR" dirty="0">
                <a:latin typeface="Arial" panose="020B0604020202020204" pitchFamily="34" charset="0"/>
              </a:rPr>
              <a:t>une salle sous climatisation pendant 7 jours.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dirty="0" smtClean="0">
                <a:latin typeface="Arial" panose="020B0604020202020204" pitchFamily="34" charset="0"/>
              </a:rPr>
              <a:t> </a:t>
            </a:r>
            <a:r>
              <a:rPr lang="fr-FR" altLang="fr-FR" dirty="0" smtClean="0">
                <a:latin typeface="Arial" panose="020B0604020202020204" pitchFamily="34" charset="0"/>
              </a:rPr>
              <a:t>Pulvérisé, </a:t>
            </a:r>
            <a:r>
              <a:rPr lang="fr-FR" altLang="fr-FR" dirty="0">
                <a:latin typeface="Arial" panose="020B0604020202020204" pitchFamily="34" charset="0"/>
              </a:rPr>
              <a:t>poudre obtenue a été conservée dans des bocaux étanchement  fermés.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81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9" grpId="0"/>
      <p:bldP spid="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755" y="-5305"/>
            <a:ext cx="1153946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acide gallique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2860777" y="20454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CHIMIQUE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7528" y="602169"/>
            <a:ext cx="4639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000" b="1" dirty="0" smtClean="0">
                <a:latin typeface="Arial" panose="020B0604020202020204" pitchFamily="34" charset="0"/>
              </a:rPr>
              <a:t>2- Préparation des différents extraits</a:t>
            </a:r>
            <a:endParaRPr lang="fr-FR" altLang="fr-FR" sz="2000" dirty="0">
              <a:latin typeface="Arial" panose="020B0604020202020204" pitchFamily="34" charset="0"/>
            </a:endParaRPr>
          </a:p>
        </p:txBody>
      </p: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946712" y="6390421"/>
            <a:ext cx="920676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Figure </a:t>
            </a:r>
            <a:r>
              <a:rPr lang="fr-FR" altLang="fr-FR" sz="2000" b="1" dirty="0" smtClean="0">
                <a:latin typeface="Arial" panose="020B0604020202020204" pitchFamily="34" charset="0"/>
              </a:rPr>
              <a:t>1</a:t>
            </a:r>
            <a:r>
              <a:rPr lang="fr-FR" altLang="fr-FR" sz="2000" b="1" dirty="0">
                <a:latin typeface="Arial" panose="020B0604020202020204" pitchFamily="34" charset="0"/>
              </a:rPr>
              <a:t> : </a:t>
            </a:r>
            <a:r>
              <a:rPr lang="fr-FR" altLang="fr-FR" sz="2000" dirty="0">
                <a:latin typeface="Arial" panose="020B0604020202020204" pitchFamily="34" charset="0"/>
              </a:rPr>
              <a:t>Schéma synoptique de </a:t>
            </a:r>
            <a:r>
              <a:rPr lang="fr-FR" altLang="fr-FR" sz="2000" dirty="0" smtClean="0">
                <a:latin typeface="Arial" panose="020B0604020202020204" pitchFamily="34" charset="0"/>
              </a:rPr>
              <a:t>l’obtention des différents extraits</a:t>
            </a:r>
            <a:endParaRPr lang="fr-FR" altLang="fr-FR" sz="2000" dirty="0">
              <a:latin typeface="Arial" panose="020B0604020202020204" pitchFamily="34" charset="0"/>
            </a:endParaRPr>
          </a:p>
        </p:txBody>
      </p:sp>
      <p:grpSp>
        <p:nvGrpSpPr>
          <p:cNvPr id="50" name="Groupe 49"/>
          <p:cNvGrpSpPr/>
          <p:nvPr/>
        </p:nvGrpSpPr>
        <p:grpSpPr>
          <a:xfrm>
            <a:off x="619814" y="1154695"/>
            <a:ext cx="10121168" cy="4957889"/>
            <a:chOff x="503903" y="1141813"/>
            <a:chExt cx="10768112" cy="4957889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6806417" y="5519631"/>
              <a:ext cx="2865985" cy="5800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2000" dirty="0" smtClean="0">
                  <a:latin typeface="Arial" panose="020B0604020202020204" pitchFamily="34" charset="0"/>
                </a:rPr>
                <a:t>Test biologique</a:t>
              </a:r>
              <a:endParaRPr lang="fr-FR" altLang="fr-FR" sz="2000" dirty="0">
                <a:latin typeface="Arial" panose="020B0604020202020204" pitchFamily="34" charset="0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2000" dirty="0" smtClean="0">
                  <a:latin typeface="Arial" panose="020B0604020202020204" pitchFamily="34" charset="0"/>
                </a:rPr>
                <a:t> </a:t>
              </a:r>
              <a:endParaRPr lang="fr-FR" altLang="fr-FR" sz="2000" dirty="0">
                <a:latin typeface="Arial" panose="020B0604020202020204" pitchFamily="34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4824210" y="4789742"/>
              <a:ext cx="4607862" cy="3981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lvl="1" algn="just" eaLnBrk="1" hangingPunct="1">
                <a:spcBef>
                  <a:spcPct val="0"/>
                </a:spcBef>
                <a:buFont typeface="Symbol" panose="05050102010706020507" pitchFamily="18" charset="2"/>
                <a:buChar char="·"/>
              </a:pPr>
              <a:r>
                <a:rPr lang="fr-FR" altLang="fr-FR" sz="1400" i="1" dirty="0">
                  <a:latin typeface="Arial" panose="020B0604020202020204" pitchFamily="34" charset="0"/>
                </a:rPr>
                <a:t>Concentration sous pression </a:t>
              </a:r>
              <a:r>
                <a:rPr lang="fr-FR" altLang="fr-FR" sz="1400" i="1" dirty="0" smtClean="0">
                  <a:latin typeface="Arial" panose="020B0604020202020204" pitchFamily="34" charset="0"/>
                </a:rPr>
                <a:t>réduite</a:t>
              </a:r>
              <a:endParaRPr lang="fr-FR" altLang="fr-FR" sz="1400" dirty="0">
                <a:latin typeface="Times New Roman" panose="02020603050405020304" pitchFamily="18" charset="0"/>
              </a:endParaRPr>
            </a:p>
          </p:txBody>
        </p:sp>
        <p:cxnSp>
          <p:nvCxnSpPr>
            <p:cNvPr id="21" name="AutoShape 14"/>
            <p:cNvCxnSpPr>
              <a:cxnSpLocks noChangeShapeType="1"/>
            </p:cNvCxnSpPr>
            <p:nvPr/>
          </p:nvCxnSpPr>
          <p:spPr bwMode="auto">
            <a:xfrm>
              <a:off x="1596976" y="2960034"/>
              <a:ext cx="7475070" cy="210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503903" y="3573895"/>
              <a:ext cx="2226416" cy="7798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Extrait hexanique</a:t>
              </a:r>
            </a:p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(</a:t>
              </a:r>
              <a:r>
                <a:rPr lang="fr-FR" altLang="fr-FR" sz="1800" b="1" dirty="0" smtClean="0">
                  <a:latin typeface="Arial" panose="020B0604020202020204" pitchFamily="34" charset="0"/>
                </a:rPr>
                <a:t>EH</a:t>
              </a:r>
              <a:r>
                <a:rPr lang="fr-FR" altLang="fr-FR" sz="1800" dirty="0" smtClean="0">
                  <a:latin typeface="Arial" panose="020B0604020202020204" pitchFamily="34" charset="0"/>
                </a:rPr>
                <a:t>)</a:t>
              </a:r>
              <a:endParaRPr lang="fr-FR" altLang="fr-FR" sz="1800" dirty="0">
                <a:latin typeface="Arial" panose="020B0604020202020204" pitchFamily="34" charset="0"/>
              </a:endParaRPr>
            </a:p>
          </p:txBody>
        </p:sp>
        <p:cxnSp>
          <p:nvCxnSpPr>
            <p:cNvPr id="24" name="AutoShape 17"/>
            <p:cNvCxnSpPr>
              <a:cxnSpLocks noChangeShapeType="1"/>
            </p:cNvCxnSpPr>
            <p:nvPr/>
          </p:nvCxnSpPr>
          <p:spPr bwMode="auto">
            <a:xfrm>
              <a:off x="1606812" y="2945755"/>
              <a:ext cx="908" cy="62983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4862846" y="1694854"/>
              <a:ext cx="6409169" cy="10298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lvl="1">
                <a:lnSpc>
                  <a:spcPct val="150000"/>
                </a:lnSpc>
                <a:spcBef>
                  <a:spcPct val="0"/>
                </a:spcBef>
                <a:buFont typeface="Symbol" panose="05050102010706020507" pitchFamily="18" charset="2"/>
                <a:buChar char="·"/>
              </a:pPr>
              <a:r>
                <a:rPr lang="fr-FR" altLang="fr-FR" sz="1300" i="1" dirty="0">
                  <a:latin typeface="Arial" panose="020B0604020202020204" pitchFamily="34" charset="0"/>
                </a:rPr>
                <a:t>Macération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sous </a:t>
              </a:r>
              <a:r>
                <a:rPr lang="fr-FR" altLang="fr-FR" sz="1300" i="1" dirty="0">
                  <a:latin typeface="Arial" panose="020B0604020202020204" pitchFamily="34" charset="0"/>
                </a:rPr>
                <a:t>agitation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magnétique pdt </a:t>
              </a:r>
              <a:r>
                <a:rPr lang="fr-FR" altLang="fr-FR" sz="1300" i="1" dirty="0">
                  <a:latin typeface="Arial" panose="020B0604020202020204" pitchFamily="34" charset="0"/>
                </a:rPr>
                <a:t>24 h, 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dans respectivement:</a:t>
              </a:r>
            </a:p>
            <a:p>
              <a:pPr lvl="1" eaLnBrk="1" hangingPunct="1">
                <a:spcBef>
                  <a:spcPct val="0"/>
                </a:spcBef>
                <a:buNone/>
              </a:pPr>
              <a:r>
                <a:rPr lang="fr-FR" altLang="fr-FR" sz="1300" i="1" dirty="0">
                  <a:latin typeface="Arial" panose="020B0604020202020204" pitchFamily="34" charset="0"/>
                </a:rPr>
                <a:t>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         - Hexane</a:t>
              </a:r>
            </a:p>
            <a:p>
              <a:pPr lvl="1" eaLnBrk="1" hangingPunct="1">
                <a:spcBef>
                  <a:spcPct val="0"/>
                </a:spcBef>
                <a:buNone/>
              </a:pPr>
              <a:r>
                <a:rPr lang="fr-FR" altLang="fr-FR" sz="1300" i="1" dirty="0">
                  <a:latin typeface="Arial" panose="020B0604020202020204" pitchFamily="34" charset="0"/>
                </a:rPr>
                <a:t>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         - Acétate d’éthyle</a:t>
              </a:r>
            </a:p>
            <a:p>
              <a:pPr lvl="1" eaLnBrk="1" hangingPunct="1">
                <a:spcBef>
                  <a:spcPct val="0"/>
                </a:spcBef>
                <a:buNone/>
              </a:pPr>
              <a:r>
                <a:rPr lang="fr-FR" altLang="fr-FR" sz="1300" i="1" dirty="0">
                  <a:latin typeface="Arial" panose="020B0604020202020204" pitchFamily="34" charset="0"/>
                </a:rPr>
                <a:t> </a:t>
              </a:r>
              <a:r>
                <a:rPr lang="fr-FR" altLang="fr-FR" sz="1300" i="1" dirty="0" smtClean="0">
                  <a:latin typeface="Arial" panose="020B0604020202020204" pitchFamily="34" charset="0"/>
                </a:rPr>
                <a:t>         - Ethanol 96%</a:t>
              </a:r>
              <a:endParaRPr lang="fr-FR" altLang="fr-FR" sz="1300" i="1" dirty="0">
                <a:latin typeface="Arial" panose="020B0604020202020204" pitchFamily="34" charset="0"/>
              </a:endParaRPr>
            </a:p>
            <a:p>
              <a:pPr lvl="1" algn="just" eaLnBrk="1" hangingPunct="1">
                <a:lnSpc>
                  <a:spcPct val="150000"/>
                </a:lnSpc>
                <a:spcBef>
                  <a:spcPct val="0"/>
                </a:spcBef>
                <a:buFont typeface="Symbol" panose="05050102010706020507" pitchFamily="18" charset="2"/>
                <a:buChar char="·"/>
              </a:pPr>
              <a:r>
                <a:rPr lang="fr-FR" altLang="fr-FR" sz="1300" i="1" dirty="0" smtClean="0">
                  <a:latin typeface="Arial" panose="020B0604020202020204" pitchFamily="34" charset="0"/>
                </a:rPr>
                <a:t>Filtration </a:t>
              </a:r>
              <a:r>
                <a:rPr lang="fr-FR" altLang="fr-FR" sz="1300" i="1" dirty="0">
                  <a:latin typeface="Arial" panose="020B0604020202020204" pitchFamily="34" charset="0"/>
                </a:rPr>
                <a:t>sur Büchner</a:t>
              </a:r>
              <a:endParaRPr lang="fr-FR" altLang="fr-FR" sz="1300" dirty="0">
                <a:latin typeface="Arial" panose="020B0604020202020204" pitchFamily="34" charset="0"/>
              </a:endParaRPr>
            </a:p>
            <a:p>
              <a:pPr lvl="1" eaLnBrk="1" hangingPunct="1">
                <a:spcBef>
                  <a:spcPct val="0"/>
                </a:spcBef>
                <a:spcAft>
                  <a:spcPts val="1000"/>
                </a:spcAft>
                <a:buFontTx/>
                <a:buNone/>
              </a:pPr>
              <a:endParaRPr lang="fr-FR" altLang="fr-FR" sz="14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800" dirty="0">
                <a:latin typeface="Arial" panose="020B0604020202020204" pitchFamily="34" charset="0"/>
              </a:endParaRP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4206604" y="1141813"/>
              <a:ext cx="2075783" cy="582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FontTx/>
                <a:buNone/>
              </a:pPr>
              <a:r>
                <a:rPr lang="fr-FR" altLang="fr-FR" sz="2000" dirty="0" smtClean="0">
                  <a:latin typeface="Arial" panose="020B0604020202020204" pitchFamily="34" charset="0"/>
                </a:rPr>
                <a:t>10 </a:t>
              </a:r>
              <a:r>
                <a:rPr lang="fr-FR" altLang="fr-FR" sz="2000" dirty="0">
                  <a:latin typeface="Arial" panose="020B0604020202020204" pitchFamily="34" charset="0"/>
                </a:rPr>
                <a:t>g de poudre</a:t>
              </a:r>
            </a:p>
          </p:txBody>
        </p:sp>
        <p:cxnSp>
          <p:nvCxnSpPr>
            <p:cNvPr id="29" name="AutoShape 21"/>
            <p:cNvCxnSpPr>
              <a:cxnSpLocks noChangeShapeType="1"/>
            </p:cNvCxnSpPr>
            <p:nvPr/>
          </p:nvCxnSpPr>
          <p:spPr bwMode="auto">
            <a:xfrm>
              <a:off x="5244495" y="1746370"/>
              <a:ext cx="0" cy="121366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22"/>
            <p:cNvCxnSpPr>
              <a:cxnSpLocks noChangeShapeType="1"/>
            </p:cNvCxnSpPr>
            <p:nvPr/>
          </p:nvCxnSpPr>
          <p:spPr bwMode="auto">
            <a:xfrm>
              <a:off x="5236376" y="2958634"/>
              <a:ext cx="908" cy="62983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059420" y="5519631"/>
              <a:ext cx="2636303" cy="5800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2000" dirty="0" smtClean="0">
                  <a:latin typeface="Arial" panose="020B0604020202020204" pitchFamily="34" charset="0"/>
                </a:rPr>
                <a:t>Analyse chimique </a:t>
              </a:r>
              <a:endParaRPr lang="fr-FR" altLang="fr-FR" sz="2000" dirty="0">
                <a:latin typeface="Arial" panose="020B0604020202020204" pitchFamily="34" charset="0"/>
              </a:endParaRPr>
            </a:p>
          </p:txBody>
        </p:sp>
        <p:cxnSp>
          <p:nvCxnSpPr>
            <p:cNvPr id="36" name="Connecteur droit avec flèche 35"/>
            <p:cNvCxnSpPr/>
            <p:nvPr/>
          </p:nvCxnSpPr>
          <p:spPr>
            <a:xfrm>
              <a:off x="5236376" y="4367089"/>
              <a:ext cx="8119" cy="8723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AutoShape 22"/>
            <p:cNvCxnSpPr>
              <a:cxnSpLocks noChangeShapeType="1"/>
            </p:cNvCxnSpPr>
            <p:nvPr/>
          </p:nvCxnSpPr>
          <p:spPr bwMode="auto">
            <a:xfrm>
              <a:off x="9072142" y="2943609"/>
              <a:ext cx="908" cy="62983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3721483" y="3584626"/>
              <a:ext cx="3052742" cy="769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Extrait acétate éthylique</a:t>
              </a:r>
            </a:p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(</a:t>
              </a:r>
              <a:r>
                <a:rPr lang="fr-FR" altLang="fr-FR" sz="1800" b="1" dirty="0" smtClean="0">
                  <a:latin typeface="Arial" panose="020B0604020202020204" pitchFamily="34" charset="0"/>
                </a:rPr>
                <a:t>EE</a:t>
              </a:r>
              <a:r>
                <a:rPr lang="fr-FR" altLang="fr-FR" sz="1800" dirty="0" smtClean="0">
                  <a:latin typeface="Arial" panose="020B0604020202020204" pitchFamily="34" charset="0"/>
                </a:rPr>
                <a:t>)</a:t>
              </a:r>
              <a:endParaRPr lang="fr-FR" altLang="fr-FR" sz="1800" dirty="0"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7606681" y="3570330"/>
              <a:ext cx="2930730" cy="768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Extrait éthanolique</a:t>
              </a:r>
            </a:p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None/>
              </a:pPr>
              <a:r>
                <a:rPr lang="fr-FR" altLang="fr-FR" sz="1800" dirty="0" smtClean="0">
                  <a:latin typeface="Arial" panose="020B0604020202020204" pitchFamily="34" charset="0"/>
                </a:rPr>
                <a:t>(</a:t>
              </a:r>
              <a:r>
                <a:rPr lang="fr-FR" altLang="fr-FR" sz="1800" b="1" dirty="0" smtClean="0">
                  <a:latin typeface="Arial" panose="020B0604020202020204" pitchFamily="34" charset="0"/>
                </a:rPr>
                <a:t>EET</a:t>
              </a:r>
              <a:r>
                <a:rPr lang="fr-FR" altLang="fr-FR" sz="1800" dirty="0" smtClean="0">
                  <a:latin typeface="Arial" panose="020B0604020202020204" pitchFamily="34" charset="0"/>
                </a:rPr>
                <a:t>)</a:t>
              </a:r>
              <a:endParaRPr lang="fr-FR" altLang="fr-FR" sz="1800" dirty="0">
                <a:latin typeface="Arial" panose="020B0604020202020204" pitchFamily="34" charset="0"/>
              </a:endParaRPr>
            </a:p>
          </p:txBody>
        </p:sp>
        <p:cxnSp>
          <p:nvCxnSpPr>
            <p:cNvPr id="35" name="AutoShape 14"/>
            <p:cNvCxnSpPr>
              <a:cxnSpLocks noChangeShapeType="1"/>
            </p:cNvCxnSpPr>
            <p:nvPr/>
          </p:nvCxnSpPr>
          <p:spPr bwMode="auto">
            <a:xfrm>
              <a:off x="1620586" y="4696531"/>
              <a:ext cx="7475070" cy="210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Connecteur droit 10"/>
            <p:cNvCxnSpPr/>
            <p:nvPr/>
          </p:nvCxnSpPr>
          <p:spPr>
            <a:xfrm flipH="1">
              <a:off x="1617111" y="4365936"/>
              <a:ext cx="3475" cy="3305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9084722" y="4363788"/>
              <a:ext cx="3475" cy="3305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AutoShape 14"/>
            <p:cNvCxnSpPr>
              <a:cxnSpLocks noChangeShapeType="1"/>
            </p:cNvCxnSpPr>
            <p:nvPr/>
          </p:nvCxnSpPr>
          <p:spPr bwMode="auto">
            <a:xfrm>
              <a:off x="2397234" y="5241553"/>
              <a:ext cx="5742214" cy="112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17"/>
            <p:cNvCxnSpPr>
              <a:cxnSpLocks noChangeShapeType="1"/>
            </p:cNvCxnSpPr>
            <p:nvPr/>
          </p:nvCxnSpPr>
          <p:spPr bwMode="auto">
            <a:xfrm>
              <a:off x="2390277" y="5223173"/>
              <a:ext cx="6957" cy="31058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17"/>
            <p:cNvCxnSpPr>
              <a:cxnSpLocks noChangeShapeType="1"/>
            </p:cNvCxnSpPr>
            <p:nvPr/>
          </p:nvCxnSpPr>
          <p:spPr bwMode="auto">
            <a:xfrm>
              <a:off x="8132114" y="5233904"/>
              <a:ext cx="6957" cy="31058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393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870" y="-774"/>
            <a:ext cx="1192605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acide gallique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2796382" y="71970"/>
            <a:ext cx="5378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CHIMIQUE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7528" y="756717"/>
            <a:ext cx="45288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3</a:t>
            </a:r>
            <a:r>
              <a:rPr lang="fr-FR" altLang="fr-FR" sz="2000" b="1" dirty="0" smtClean="0">
                <a:latin typeface="Arial" panose="020B0604020202020204" pitchFamily="34" charset="0"/>
              </a:rPr>
              <a:t>- Criblage phytochimique par CCM</a:t>
            </a:r>
            <a:endParaRPr lang="fr-FR" altLang="fr-FR" sz="2000" dirty="0">
              <a:latin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4803" y="1156827"/>
            <a:ext cx="10819951" cy="476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Méthode utilisée est celle décrite par Békro et collaborateurs </a:t>
            </a:r>
            <a:r>
              <a:rPr lang="fr-F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(Békro </a:t>
            </a:r>
            <a:r>
              <a:rPr lang="fr-FR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al.,</a:t>
            </a:r>
            <a:r>
              <a:rPr lang="fr-FR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2007)</a:t>
            </a:r>
            <a:r>
              <a:rPr lang="fr-F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-11869" y="6656740"/>
            <a:ext cx="11372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Békro Y. A., </a:t>
            </a:r>
            <a:r>
              <a:rPr lang="fr-FR" altLang="fr-FR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Bekro</a:t>
            </a:r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M. J. A., </a:t>
            </a:r>
            <a:r>
              <a:rPr lang="fr-FR" altLang="fr-FR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Boua</a:t>
            </a:r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B. B., </a:t>
            </a:r>
            <a:r>
              <a:rPr lang="fr-FR" altLang="fr-FR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</a:t>
            </a:r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 F. H. et </a:t>
            </a:r>
            <a:r>
              <a:rPr lang="fr-FR" altLang="fr-FR" sz="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Ehile</a:t>
            </a:r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E. E. (2007).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Etude ethnobotanique et screening phytochimique de </a:t>
            </a:r>
            <a:r>
              <a:rPr lang="fr-FR" altLang="fr-FR" sz="8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Caesalpinia</a:t>
            </a:r>
            <a:r>
              <a:rPr lang="fr-FR" altLang="fr-FR" sz="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8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benthamiana</a:t>
            </a:r>
            <a:r>
              <a:rPr lang="fr-FR" altLang="fr-FR" sz="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altLang="fr-FR" sz="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Baill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 </a:t>
            </a:r>
            <a:r>
              <a:rPr lang="fr-FR" altLang="fr-FR" sz="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Herend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Et </a:t>
            </a:r>
            <a:r>
              <a:rPr lang="fr-FR" altLang="fr-FR" sz="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Zarucchi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FR" altLang="fr-FR" sz="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Caesalpiniaceae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fr-FR" altLang="fr-FR" sz="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Sciences et Nature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altLang="fr-FR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217-225</a:t>
            </a:r>
            <a:endParaRPr lang="fr-FR" sz="800" dirty="0"/>
          </a:p>
        </p:txBody>
      </p:sp>
      <p:grpSp>
        <p:nvGrpSpPr>
          <p:cNvPr id="55" name="Groupe 54"/>
          <p:cNvGrpSpPr/>
          <p:nvPr/>
        </p:nvGrpSpPr>
        <p:grpSpPr>
          <a:xfrm>
            <a:off x="-521116" y="1742811"/>
            <a:ext cx="7843126" cy="4658595"/>
            <a:chOff x="-57474" y="1820085"/>
            <a:chExt cx="7843126" cy="4658595"/>
          </a:xfrm>
        </p:grpSpPr>
        <p:sp>
          <p:nvSpPr>
            <p:cNvPr id="51" name="ZoneTexte 50"/>
            <p:cNvSpPr txBox="1"/>
            <p:nvPr/>
          </p:nvSpPr>
          <p:spPr>
            <a:xfrm>
              <a:off x="-57474" y="6078570"/>
              <a:ext cx="78431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fr-FR" dirty="0" smtClean="0"/>
                <a:t> </a:t>
              </a:r>
              <a:r>
                <a:rPr lang="fr-FR" altLang="fr-FR" sz="2000" b="1" dirty="0">
                  <a:latin typeface="Arial" panose="020B0604020202020204" pitchFamily="34" charset="0"/>
                </a:rPr>
                <a:t>Figure </a:t>
              </a:r>
              <a:r>
                <a:rPr lang="fr-FR" altLang="fr-FR" sz="2000" b="1" dirty="0" smtClean="0">
                  <a:latin typeface="Arial" panose="020B0604020202020204" pitchFamily="34" charset="0"/>
                </a:rPr>
                <a:t>2</a:t>
              </a:r>
              <a:r>
                <a:rPr lang="fr-FR" altLang="fr-FR" sz="2000" b="1" dirty="0">
                  <a:latin typeface="Arial" panose="020B0604020202020204" pitchFamily="34" charset="0"/>
                </a:rPr>
                <a:t> : </a:t>
              </a:r>
              <a:r>
                <a:rPr lang="fr-FR" altLang="fr-FR" sz="2000" dirty="0" smtClean="0">
                  <a:latin typeface="Arial" panose="020B0604020202020204" pitchFamily="34" charset="0"/>
                </a:rPr>
                <a:t>Profils chromatographiques de l’hexanique (EH)</a:t>
              </a:r>
              <a:endParaRPr lang="fr-FR" altLang="fr-FR" sz="2000" dirty="0">
                <a:latin typeface="Arial" panose="020B0604020202020204" pitchFamily="34" charset="0"/>
              </a:endParaRPr>
            </a:p>
          </p:txBody>
        </p:sp>
        <p:grpSp>
          <p:nvGrpSpPr>
            <p:cNvPr id="54" name="Groupe 53"/>
            <p:cNvGrpSpPr/>
            <p:nvPr/>
          </p:nvGrpSpPr>
          <p:grpSpPr>
            <a:xfrm>
              <a:off x="1864852" y="1820085"/>
              <a:ext cx="3409513" cy="4191404"/>
              <a:chOff x="1864852" y="1780329"/>
              <a:chExt cx="3409513" cy="4191404"/>
            </a:xfrm>
          </p:grpSpPr>
          <p:grpSp>
            <p:nvGrpSpPr>
              <p:cNvPr id="50" name="Groupe 49"/>
              <p:cNvGrpSpPr/>
              <p:nvPr/>
            </p:nvGrpSpPr>
            <p:grpSpPr>
              <a:xfrm>
                <a:off x="1864852" y="1780329"/>
                <a:ext cx="3409513" cy="3808820"/>
                <a:chOff x="4320681" y="2094703"/>
                <a:chExt cx="3246601" cy="3678071"/>
              </a:xfrm>
            </p:grpSpPr>
            <p:pic>
              <p:nvPicPr>
                <p:cNvPr id="26" name="Image 60" descr="C:\Users\user\Documents\PHOTO TRAVEAUX\SAM_0130 (2).JP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166" t="4314" r="12991" b="15898"/>
                <a:stretch>
                  <a:fillRect/>
                </a:stretch>
              </p:blipFill>
              <p:spPr bwMode="auto">
                <a:xfrm flipH="1">
                  <a:off x="6790892" y="2135789"/>
                  <a:ext cx="776390" cy="35419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Image 71" descr="C:\Users\user\Documents\PHOTO TRAVEAUX\SAM_0245 (2).JP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149" t="7130" r="54385"/>
                <a:stretch>
                  <a:fillRect/>
                </a:stretch>
              </p:blipFill>
              <p:spPr bwMode="auto">
                <a:xfrm>
                  <a:off x="4320681" y="2133263"/>
                  <a:ext cx="856415" cy="35445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7" name="Groupe 6"/>
                <p:cNvGrpSpPr/>
                <p:nvPr/>
              </p:nvGrpSpPr>
              <p:grpSpPr>
                <a:xfrm>
                  <a:off x="5213864" y="2094703"/>
                  <a:ext cx="1553961" cy="255090"/>
                  <a:chOff x="5213864" y="2094703"/>
                  <a:chExt cx="1553961" cy="255090"/>
                </a:xfrm>
              </p:grpSpPr>
              <p:cxnSp>
                <p:nvCxnSpPr>
                  <p:cNvPr id="34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213864" y="2215414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35" name="Zone de texte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26914" y="2094703"/>
                    <a:ext cx="539212" cy="25509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9pPr>
                  </a:lstStyle>
                  <a:p>
                    <a:pPr algn="ctr">
                      <a:spcAft>
                        <a:spcPts val="1000"/>
                      </a:spcAft>
                    </a:pPr>
                    <a:r>
                      <a:rPr lang="fr-FR" altLang="fr-FR" sz="800" dirty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Front  RF</a:t>
                    </a:r>
                    <a:endParaRPr lang="fr-FR" altLang="fr-FR" sz="11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40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201151" y="2208789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42" name="Groupe 41"/>
                <p:cNvGrpSpPr/>
                <p:nvPr/>
              </p:nvGrpSpPr>
              <p:grpSpPr>
                <a:xfrm>
                  <a:off x="5207240" y="3837366"/>
                  <a:ext cx="1553961" cy="255090"/>
                  <a:chOff x="5213864" y="2094703"/>
                  <a:chExt cx="1553961" cy="255090"/>
                </a:xfrm>
              </p:grpSpPr>
              <p:cxnSp>
                <p:nvCxnSpPr>
                  <p:cNvPr id="43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213864" y="2215414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4" name="Zone de texte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26914" y="2094703"/>
                    <a:ext cx="539212" cy="25509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9pPr>
                  </a:lstStyle>
                  <a:p>
                    <a:pPr algn="ctr">
                      <a:spcAft>
                        <a:spcPts val="1000"/>
                      </a:spcAft>
                    </a:pPr>
                    <a:r>
                      <a:rPr lang="fr-FR" altLang="fr-FR" sz="8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0,5</a:t>
                    </a:r>
                    <a:endParaRPr lang="fr-FR" altLang="fr-FR" sz="11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45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201151" y="2208789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46" name="Groupe 45"/>
                <p:cNvGrpSpPr/>
                <p:nvPr/>
              </p:nvGrpSpPr>
              <p:grpSpPr>
                <a:xfrm>
                  <a:off x="5201882" y="5517684"/>
                  <a:ext cx="1553961" cy="255090"/>
                  <a:chOff x="5213864" y="2094703"/>
                  <a:chExt cx="1553961" cy="255090"/>
                </a:xfrm>
              </p:grpSpPr>
              <p:cxnSp>
                <p:nvCxnSpPr>
                  <p:cNvPr id="47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213864" y="2215414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8" name="Zone de texte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26914" y="2094703"/>
                    <a:ext cx="539212" cy="25509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panose="02020603050405020304" pitchFamily="18" charset="0"/>
                      </a:defRPr>
                    </a:lvl9pPr>
                  </a:lstStyle>
                  <a:p>
                    <a:pPr algn="ctr">
                      <a:spcAft>
                        <a:spcPts val="1000"/>
                      </a:spcAft>
                    </a:pPr>
                    <a:r>
                      <a:rPr lang="fr-FR" altLang="fr-FR" sz="8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Base</a:t>
                    </a:r>
                    <a:endParaRPr lang="fr-FR" altLang="fr-FR" sz="11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49" name="Connecteur droit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201151" y="2208789"/>
                    <a:ext cx="5666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5B9BD5">
                        <a:alpha val="90195"/>
                      </a:srgbClr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52" name="ZoneTexte 51"/>
              <p:cNvSpPr txBox="1"/>
              <p:nvPr/>
            </p:nvSpPr>
            <p:spPr>
              <a:xfrm>
                <a:off x="2124242" y="5593568"/>
                <a:ext cx="3806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fr-FR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4681915" y="5602401"/>
                <a:ext cx="3806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fr-FR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57" name="Tableau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1058"/>
              </p:ext>
            </p:extLst>
          </p:nvPr>
        </p:nvGraphicFramePr>
        <p:xfrm>
          <a:off x="5748189" y="2326762"/>
          <a:ext cx="5909008" cy="276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382"/>
                <a:gridCol w="1236070"/>
                <a:gridCol w="682413"/>
                <a:gridCol w="1313324"/>
                <a:gridCol w="1725819"/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latin typeface="Arial" pitchFamily="34" charset="0"/>
                          <a:cs typeface="Arial" pitchFamily="34" charset="0"/>
                        </a:rPr>
                        <a:t>Développant:</a:t>
                      </a:r>
                      <a:r>
                        <a:rPr lang="fr-FR" sz="1800" dirty="0" smtClean="0">
                          <a:latin typeface="Arial" pitchFamily="34" charset="0"/>
                          <a:cs typeface="Arial" pitchFamily="34" charset="0"/>
                        </a:rPr>
                        <a:t> Hexane / éthyle acétate  10/1,7; v/v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révélateur à UV 366 nm</a:t>
                      </a:r>
                      <a:endParaRPr lang="fr-FR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Vanilline</a:t>
                      </a:r>
                      <a:r>
                        <a:rPr lang="fr-FR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sulfurique </a:t>
                      </a:r>
                      <a:r>
                        <a:rPr lang="fr-FR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UV 366 nm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Composés chimiques identifiés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Couleurs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Couleurs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bleu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Stérols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Jaune 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Bleu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Stérols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Bleu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Stérols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0" name="Groupe 59"/>
          <p:cNvGrpSpPr/>
          <p:nvPr/>
        </p:nvGrpSpPr>
        <p:grpSpPr>
          <a:xfrm>
            <a:off x="6249736" y="5435220"/>
            <a:ext cx="5090010" cy="369332"/>
            <a:chOff x="6249736" y="5435220"/>
            <a:chExt cx="5090010" cy="369332"/>
          </a:xfrm>
        </p:grpSpPr>
        <p:sp>
          <p:nvSpPr>
            <p:cNvPr id="58" name="ZoneTexte 57"/>
            <p:cNvSpPr txBox="1"/>
            <p:nvPr/>
          </p:nvSpPr>
          <p:spPr>
            <a:xfrm>
              <a:off x="6999566" y="5435220"/>
              <a:ext cx="43401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Présence de stérols dans EH</a:t>
              </a:r>
              <a:endParaRPr lang="fr-FR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lèche droite 58"/>
            <p:cNvSpPr/>
            <p:nvPr/>
          </p:nvSpPr>
          <p:spPr>
            <a:xfrm>
              <a:off x="6249736" y="5505448"/>
              <a:ext cx="640314" cy="22887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115417" y="1141869"/>
            <a:ext cx="9266782" cy="508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5486141" y="1759306"/>
            <a:ext cx="62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Tableau 1: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Détection des stérols avec la vanilline sulfurique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1665523" y="1937703"/>
            <a:ext cx="437882" cy="3875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1652644" y="3253037"/>
            <a:ext cx="536764" cy="419388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4139118" y="1963461"/>
            <a:ext cx="485521" cy="30846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4149849" y="3429506"/>
            <a:ext cx="485521" cy="308469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218272" y="4326795"/>
            <a:ext cx="380609" cy="263368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0" y="6510220"/>
            <a:ext cx="10831132" cy="3299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5924282" y="3986221"/>
            <a:ext cx="581216" cy="34057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939169" y="4393876"/>
            <a:ext cx="536764" cy="345348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7984902" y="3996178"/>
            <a:ext cx="552774" cy="330617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7972735" y="4380397"/>
            <a:ext cx="564941" cy="349155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7976759" y="4775412"/>
            <a:ext cx="560917" cy="293998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4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39" grpId="0" animBg="1"/>
      <p:bldP spid="41" grpId="0" animBg="1"/>
      <p:bldP spid="56" grpId="0" animBg="1"/>
      <p:bldP spid="69" grpId="0" animBg="1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12054624" cy="6858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68574" y="15762"/>
            <a:ext cx="53786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CHIMIQUE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7528" y="569462"/>
            <a:ext cx="45288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3</a:t>
            </a:r>
            <a:r>
              <a:rPr lang="fr-FR" altLang="fr-FR" sz="2000" b="1" dirty="0" smtClean="0">
                <a:latin typeface="Arial" panose="020B0604020202020204" pitchFamily="34" charset="0"/>
              </a:rPr>
              <a:t>- </a:t>
            </a:r>
            <a:r>
              <a:rPr lang="fr-FR" altLang="fr-FR" sz="2000" b="1" dirty="0">
                <a:latin typeface="Arial" panose="020B0604020202020204" pitchFamily="34" charset="0"/>
              </a:rPr>
              <a:t>Criblage phytochimique par CCM</a:t>
            </a:r>
            <a:endParaRPr lang="fr-FR" altLang="fr-FR" sz="2000" dirty="0">
              <a:latin typeface="Arial" panose="020B0604020202020204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428017"/>
              </p:ext>
            </p:extLst>
          </p:nvPr>
        </p:nvGraphicFramePr>
        <p:xfrm>
          <a:off x="270454" y="1543911"/>
          <a:ext cx="11294776" cy="2899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769"/>
                <a:gridCol w="1532585"/>
                <a:gridCol w="1402187"/>
                <a:gridCol w="1411847"/>
                <a:gridCol w="1411847"/>
                <a:gridCol w="1411847"/>
                <a:gridCol w="1548684"/>
                <a:gridCol w="1275010"/>
              </a:tblGrid>
              <a:tr h="550972">
                <a:tc row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Extraits</a:t>
                      </a:r>
                      <a:endParaRPr lang="fr-FR" b="1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Révélateurs</a:t>
                      </a:r>
                      <a:endParaRPr lang="fr-F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890033"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Vanilline sulfurique 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Godin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KOH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800" b="1" dirty="0" smtClean="0"/>
                        <a:t>NH</a:t>
                      </a:r>
                      <a:r>
                        <a:rPr lang="fr-FR" altLang="fr-FR" sz="1800" b="1" baseline="-25000" dirty="0" smtClean="0"/>
                        <a:t>3 </a:t>
                      </a:r>
                      <a:r>
                        <a:rPr lang="fr-FR" altLang="fr-FR" sz="1800" b="1" dirty="0" smtClean="0"/>
                        <a:t>(vapeur)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800" b="1" dirty="0" smtClean="0"/>
                        <a:t>FeCl</a:t>
                      </a:r>
                      <a:r>
                        <a:rPr lang="fr-FR" altLang="fr-FR" sz="1800" b="1" baseline="-25000" dirty="0" smtClean="0"/>
                        <a:t>3 </a:t>
                      </a:r>
                      <a:r>
                        <a:rPr lang="fr-FR" altLang="fr-FR" sz="1800" b="1" dirty="0" smtClean="0"/>
                        <a:t>(2%)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800" b="1" dirty="0" smtClean="0"/>
                        <a:t>Dragendorff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800" b="1" dirty="0" smtClean="0"/>
                        <a:t>NEU </a:t>
                      </a:r>
                      <a:endParaRPr lang="fr-FR" b="1" dirty="0" smtClean="0"/>
                    </a:p>
                  </a:txBody>
                  <a:tcPr anchor="ctr"/>
                </a:tc>
              </a:tr>
              <a:tr h="51566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EH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Terp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Terp</a:t>
                      </a:r>
                      <a:endParaRPr lang="fr-FR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Coum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1566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EE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Coum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</a:t>
                      </a:r>
                      <a:endParaRPr lang="fr-FR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2696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EET</a:t>
                      </a:r>
                      <a:endParaRPr lang="fr-F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Terp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Stér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Terp</a:t>
                      </a:r>
                      <a:endParaRPr lang="fr-FR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Coum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</a:t>
                      </a:r>
                      <a:endParaRPr lang="fr-FR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639910" y="1046218"/>
            <a:ext cx="62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Tableau 2: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Bilan du criblage phytochimique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2856" y="4729201"/>
            <a:ext cx="9504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altLang="fr-FR" b="1" dirty="0" smtClean="0">
                <a:latin typeface="Arial" panose="020B0604020202020204" pitchFamily="34" charset="0"/>
                <a:cs typeface="Calibri" panose="020F0502020204030204" pitchFamily="34" charset="0"/>
              </a:rPr>
              <a:t>Extrait hexanique (EH):</a:t>
            </a:r>
            <a:r>
              <a:rPr lang="fr-FR" altLang="fr-FR" dirty="0" smtClean="0">
                <a:latin typeface="Arial" panose="020B0604020202020204" pitchFamily="34" charset="0"/>
                <a:cs typeface="Calibri" panose="020F0502020204030204" pitchFamily="34" charset="0"/>
              </a:rPr>
              <a:t> présence </a:t>
            </a:r>
            <a:r>
              <a:rPr lang="fr-FR" altLang="fr-FR" dirty="0">
                <a:latin typeface="Arial" panose="020B0604020202020204" pitchFamily="34" charset="0"/>
                <a:cs typeface="Calibri" panose="020F0502020204030204" pitchFamily="34" charset="0"/>
              </a:rPr>
              <a:t>de terpènes, </a:t>
            </a:r>
            <a:r>
              <a:rPr lang="fr-FR" altLang="fr-FR" dirty="0" smtClean="0">
                <a:latin typeface="Arial" panose="020B0604020202020204" pitchFamily="34" charset="0"/>
                <a:cs typeface="Calibri" panose="020F0502020204030204" pitchFamily="34" charset="0"/>
              </a:rPr>
              <a:t>stérols </a:t>
            </a:r>
            <a:r>
              <a:rPr lang="fr-FR" altLang="fr-FR" dirty="0">
                <a:latin typeface="Arial" panose="020B0604020202020204" pitchFamily="34" charset="0"/>
                <a:cs typeface="Calibri" panose="020F0502020204030204" pitchFamily="34" charset="0"/>
              </a:rPr>
              <a:t>et de </a:t>
            </a:r>
            <a:r>
              <a:rPr lang="fr-FR" altLang="fr-FR" dirty="0" smtClean="0">
                <a:latin typeface="Arial" panose="020B0604020202020204" pitchFamily="34" charset="0"/>
                <a:cs typeface="Calibri" panose="020F0502020204030204" pitchFamily="34" charset="0"/>
              </a:rPr>
              <a:t>coumarines.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22856" y="5191344"/>
            <a:ext cx="11284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fr-FR" b="1" dirty="0" smtClean="0">
                <a:latin typeface="Arial" panose="020B0604020202020204" pitchFamily="34" charset="0"/>
                <a:cs typeface="Calibri" panose="020F0502020204030204" pitchFamily="34" charset="0"/>
              </a:rPr>
              <a:t>Extraits acétate  éthylique et éthanolique (EE et EET): </a:t>
            </a:r>
            <a:r>
              <a:rPr lang="fr-FR" altLang="fr-FR" dirty="0" smtClean="0">
                <a:latin typeface="Arial" panose="020B0604020202020204" pitchFamily="34" charset="0"/>
                <a:cs typeface="Calibri" panose="020F0502020204030204" pitchFamily="34" charset="0"/>
              </a:rPr>
              <a:t>présence des flavonoïdes et des quinones, en plus des autres métabolites secondaires.</a:t>
            </a:r>
            <a:endParaRPr lang="fr-FR" dirty="0"/>
          </a:p>
        </p:txBody>
      </p:sp>
      <p:grpSp>
        <p:nvGrpSpPr>
          <p:cNvPr id="10" name="Groupe 9"/>
          <p:cNvGrpSpPr/>
          <p:nvPr/>
        </p:nvGrpSpPr>
        <p:grpSpPr>
          <a:xfrm>
            <a:off x="347728" y="6333995"/>
            <a:ext cx="11646795" cy="393326"/>
            <a:chOff x="347728" y="6333995"/>
            <a:chExt cx="11646795" cy="393326"/>
          </a:xfrm>
        </p:grpSpPr>
        <p:sp>
          <p:nvSpPr>
            <p:cNvPr id="8" name="Flèche droite 7"/>
            <p:cNvSpPr/>
            <p:nvPr/>
          </p:nvSpPr>
          <p:spPr>
            <a:xfrm>
              <a:off x="347728" y="6347394"/>
              <a:ext cx="631067" cy="37992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038895" y="6333995"/>
              <a:ext cx="10955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Existence de ces phytocomposés, confère à </a:t>
              </a:r>
              <a:r>
                <a:rPr lang="fr-FR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Daldinia</a:t>
              </a:r>
              <a:r>
                <a:rPr lang="fr-FR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b="1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concentrica</a:t>
              </a:r>
              <a:r>
                <a:rPr lang="fr-FR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plusieurs propriétés biologiques.</a:t>
              </a:r>
              <a:endParaRPr lang="fr-FR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60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64"/>
            <a:ext cx="1194307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96382" y="17378"/>
            <a:ext cx="53786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ETUDE BIOLOGIQUE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04080" y="528101"/>
            <a:ext cx="11644483" cy="151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None/>
            </a:pPr>
            <a:r>
              <a:rPr lang="fr-FR" altLang="fr-FR" sz="2000" b="1" dirty="0" smtClean="0">
                <a:latin typeface="Arial" panose="020B0604020202020204" pitchFamily="34" charset="0"/>
              </a:rPr>
              <a:t>1- Etude de la cytotoxicité de </a:t>
            </a:r>
            <a:r>
              <a:rPr lang="fr-F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Daldinia</a:t>
            </a:r>
            <a:r>
              <a:rPr lang="fr-F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concentrica</a:t>
            </a:r>
            <a:endParaRPr lang="fr-F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None/>
            </a:pPr>
            <a:r>
              <a:rPr lang="fr-FR" altLang="fr-FR" sz="2000" dirty="0" smtClean="0">
                <a:latin typeface="Arial" panose="020B0604020202020204" pitchFamily="34" charset="0"/>
              </a:rPr>
              <a:t> </a:t>
            </a:r>
            <a:r>
              <a:rPr lang="fr-FR" altLang="fr-FR" sz="2000" dirty="0">
                <a:latin typeface="Arial" panose="020B0604020202020204" pitchFamily="34" charset="0"/>
              </a:rPr>
              <a:t>Evaluation de l’activité cytotoxique sur </a:t>
            </a:r>
            <a:r>
              <a:rPr lang="fr-FR" altLang="fr-FR" sz="2000" dirty="0" smtClean="0">
                <a:latin typeface="Arial" panose="020B0604020202020204" pitchFamily="34" charset="0"/>
              </a:rPr>
              <a:t>la lignée </a:t>
            </a:r>
            <a:r>
              <a:rPr lang="fr-FR" altLang="fr-FR" sz="2000" dirty="0">
                <a:latin typeface="Arial" panose="020B0604020202020204" pitchFamily="34" charset="0"/>
              </a:rPr>
              <a:t>cellulaires </a:t>
            </a:r>
            <a:r>
              <a:rPr lang="fr-FR" altLang="fr-FR" sz="2000" dirty="0" smtClean="0">
                <a:latin typeface="Arial" panose="020B0604020202020204" pitchFamily="34" charset="0"/>
              </a:rPr>
              <a:t>cancéreuse </a:t>
            </a:r>
            <a:r>
              <a:rPr lang="fr-FR" alt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 </a:t>
            </a:r>
            <a:r>
              <a:rPr lang="fr-FR" altLang="fr-F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431 (</a:t>
            </a:r>
            <a:r>
              <a:rPr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Carcinome </a:t>
            </a:r>
            <a:r>
              <a:rPr lang="fr-FR" alt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épidermoïde vulvaire).</a:t>
            </a:r>
            <a:r>
              <a:rPr lang="fr-FR" altLang="fr-FR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1700" dirty="0" smtClean="0">
                <a:latin typeface="Arial" panose="020B0604020202020204" pitchFamily="34" charset="0"/>
              </a:rPr>
              <a:t> </a:t>
            </a:r>
            <a:endParaRPr lang="fr-FR" altLang="fr-FR" sz="1700" dirty="0">
              <a:latin typeface="Arial" panose="020B0604020202020204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205262" y="3118103"/>
            <a:ext cx="115145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Arial" panose="020B0604020202020204" pitchFamily="34" charset="0"/>
              </a:rPr>
              <a:t> </a:t>
            </a:r>
            <a:r>
              <a:rPr lang="fr-FR" altLang="fr-FR" sz="2000" dirty="0" smtClean="0">
                <a:latin typeface="Arial" panose="020B0604020202020204" pitchFamily="34" charset="0"/>
              </a:rPr>
              <a:t>La </a:t>
            </a:r>
            <a:r>
              <a:rPr lang="fr-FR" altLang="fr-FR" sz="2000" dirty="0">
                <a:latin typeface="Arial" panose="020B0604020202020204" pitchFamily="34" charset="0"/>
              </a:rPr>
              <a:t>survie des cellules a été évaluée à l’aide d’un test colorimétrique au MTT  (</a:t>
            </a:r>
            <a:r>
              <a:rPr lang="fr-FR" altLang="fr-FR" sz="2000" b="1" dirty="0" err="1">
                <a:latin typeface="Arial" panose="020B0604020202020204" pitchFamily="34" charset="0"/>
              </a:rPr>
              <a:t>Mosmann</a:t>
            </a:r>
            <a:r>
              <a:rPr lang="fr-FR" altLang="fr-FR" sz="2000" b="1" i="1" dirty="0">
                <a:latin typeface="Arial" panose="020B0604020202020204" pitchFamily="34" charset="0"/>
              </a:rPr>
              <a:t>,</a:t>
            </a:r>
            <a:r>
              <a:rPr lang="fr-FR" altLang="fr-FR" sz="2000" b="1" dirty="0">
                <a:latin typeface="Arial" panose="020B0604020202020204" pitchFamily="34" charset="0"/>
              </a:rPr>
              <a:t> 1983</a:t>
            </a:r>
            <a:r>
              <a:rPr lang="fr-FR" altLang="fr-FR" sz="2000" dirty="0">
                <a:latin typeface="Arial" panose="020B0604020202020204" pitchFamily="34" charset="0"/>
              </a:rPr>
              <a:t>).</a:t>
            </a:r>
          </a:p>
        </p:txBody>
      </p:sp>
      <p:sp>
        <p:nvSpPr>
          <p:cNvPr id="12" name="ZoneTexte 16"/>
          <p:cNvSpPr txBox="1">
            <a:spLocks noChangeArrowheads="1"/>
          </p:cNvSpPr>
          <p:nvPr/>
        </p:nvSpPr>
        <p:spPr bwMode="auto">
          <a:xfrm>
            <a:off x="204081" y="3754385"/>
            <a:ext cx="11515694" cy="148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altLang="fr-FR" sz="1600" dirty="0">
                <a:latin typeface="Arial" panose="020B0604020202020204" pitchFamily="34" charset="0"/>
              </a:rPr>
              <a:t>  </a:t>
            </a:r>
            <a:r>
              <a:rPr lang="fr-FR" altLang="fr-FR" sz="2000" dirty="0">
                <a:latin typeface="Arial" panose="020B0604020202020204" pitchFamily="34" charset="0"/>
              </a:rPr>
              <a:t>L’intensité de la coloration obtenue reflète le nombre relatif de cellules vivantes. Celle-ci est mesurée à 570 </a:t>
            </a:r>
            <a:r>
              <a:rPr lang="fr-FR" altLang="fr-FR" sz="2000" dirty="0" smtClean="0">
                <a:latin typeface="Arial" panose="020B0604020202020204" pitchFamily="34" charset="0"/>
              </a:rPr>
              <a:t>nm </a:t>
            </a:r>
            <a:r>
              <a:rPr lang="fr-FR" altLang="fr-FR" sz="2000" dirty="0">
                <a:latin typeface="Arial" panose="020B0604020202020204" pitchFamily="34" charset="0"/>
              </a:rPr>
              <a:t>en utilisant un lecteur de </a:t>
            </a:r>
            <a:r>
              <a:rPr lang="fr-FR" altLang="fr-FR" sz="2000" dirty="0" err="1">
                <a:latin typeface="Arial" panose="020B0604020202020204" pitchFamily="34" charset="0"/>
              </a:rPr>
              <a:t>microplate</a:t>
            </a:r>
            <a:r>
              <a:rPr lang="fr-FR" altLang="fr-FR" sz="2000" dirty="0">
                <a:latin typeface="Arial" panose="020B0604020202020204" pitchFamily="34" charset="0"/>
              </a:rPr>
              <a:t> de </a:t>
            </a:r>
            <a:r>
              <a:rPr lang="fr-FR" altLang="fr-FR" sz="2000" dirty="0" err="1">
                <a:latin typeface="Arial" panose="020B0604020202020204" pitchFamily="34" charset="0"/>
              </a:rPr>
              <a:t>Labosystems</a:t>
            </a:r>
            <a:r>
              <a:rPr lang="fr-FR" altLang="fr-FR" sz="2000" dirty="0">
                <a:latin typeface="Arial" panose="020B0604020202020204" pitchFamily="34" charset="0"/>
              </a:rPr>
              <a:t> </a:t>
            </a:r>
            <a:r>
              <a:rPr lang="fr-FR" altLang="fr-FR" sz="2000" dirty="0" err="1">
                <a:latin typeface="Arial" panose="020B0604020202020204" pitchFamily="34" charset="0"/>
              </a:rPr>
              <a:t>Multiscan</a:t>
            </a:r>
            <a:r>
              <a:rPr lang="fr-FR" altLang="fr-FR" sz="1600" dirty="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altLang="fr-FR" sz="1600" dirty="0">
                <a:latin typeface="Arial" panose="020B0604020202020204" pitchFamily="34" charset="0"/>
              </a:rPr>
              <a:t>  </a:t>
            </a:r>
            <a:r>
              <a:rPr lang="fr-FR" altLang="fr-FR" sz="2000" dirty="0">
                <a:latin typeface="Arial" panose="020B0604020202020204" pitchFamily="34" charset="0"/>
              </a:rPr>
              <a:t>Le pourcentage de viabilité a été calculé d’après l’équation suivante : </a:t>
            </a:r>
          </a:p>
        </p:txBody>
      </p:sp>
      <p:sp>
        <p:nvSpPr>
          <p:cNvPr id="13" name="ZoneTexte 17"/>
          <p:cNvSpPr txBox="1">
            <a:spLocks noChangeArrowheads="1"/>
          </p:cNvSpPr>
          <p:nvPr/>
        </p:nvSpPr>
        <p:spPr bwMode="auto">
          <a:xfrm>
            <a:off x="2325233" y="5607383"/>
            <a:ext cx="6192139" cy="36933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>
                <a:latin typeface="Arial" panose="020B0604020202020204" pitchFamily="34" charset="0"/>
              </a:rPr>
              <a:t> % de viabilité cellulaire = (Abs </a:t>
            </a:r>
            <a:r>
              <a:rPr lang="fr-FR" altLang="fr-FR" sz="1800" b="1" baseline="-25000" dirty="0">
                <a:latin typeface="Arial" panose="020B0604020202020204" pitchFamily="34" charset="0"/>
              </a:rPr>
              <a:t>Essai</a:t>
            </a:r>
            <a:r>
              <a:rPr lang="fr-FR" altLang="fr-FR" sz="1800" b="1" dirty="0">
                <a:latin typeface="Arial" panose="020B0604020202020204" pitchFamily="34" charset="0"/>
              </a:rPr>
              <a:t> / Abs </a:t>
            </a:r>
            <a:r>
              <a:rPr lang="fr-FR" altLang="fr-FR" sz="1800" b="1" baseline="-25000" dirty="0">
                <a:latin typeface="Arial" panose="020B0604020202020204" pitchFamily="34" charset="0"/>
              </a:rPr>
              <a:t>Témoin</a:t>
            </a:r>
            <a:r>
              <a:rPr lang="fr-FR" altLang="fr-FR" sz="1800" b="1" dirty="0">
                <a:latin typeface="Arial" panose="020B0604020202020204" pitchFamily="34" charset="0"/>
              </a:rPr>
              <a:t>) x 100</a:t>
            </a:r>
            <a:endParaRPr lang="fr-FR" altLang="fr-FR" sz="1800" dirty="0">
              <a:latin typeface="Arial" panose="020B0604020202020204" pitchFamily="34" charset="0"/>
            </a:endParaRPr>
          </a:p>
        </p:txBody>
      </p:sp>
      <p:sp>
        <p:nvSpPr>
          <p:cNvPr id="16" name="ZoneTexte 18"/>
          <p:cNvSpPr txBox="1">
            <a:spLocks noChangeArrowheads="1"/>
          </p:cNvSpPr>
          <p:nvPr/>
        </p:nvSpPr>
        <p:spPr bwMode="auto">
          <a:xfrm>
            <a:off x="2447814" y="6190346"/>
            <a:ext cx="6610527" cy="492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300" dirty="0">
                <a:latin typeface="Arial" panose="020B0604020202020204" pitchFamily="34" charset="0"/>
              </a:rPr>
              <a:t>Avec </a:t>
            </a:r>
            <a:r>
              <a:rPr lang="fr-FR" altLang="fr-FR" sz="1300" b="1" dirty="0">
                <a:latin typeface="Arial" panose="020B0604020202020204" pitchFamily="34" charset="0"/>
              </a:rPr>
              <a:t>Abs </a:t>
            </a:r>
            <a:r>
              <a:rPr lang="fr-FR" altLang="fr-FR" sz="1300" b="1" baseline="-25000" dirty="0">
                <a:latin typeface="Arial" panose="020B0604020202020204" pitchFamily="34" charset="0"/>
              </a:rPr>
              <a:t>Essai</a:t>
            </a:r>
            <a:r>
              <a:rPr lang="fr-FR" altLang="fr-FR" sz="1300" b="1" dirty="0">
                <a:latin typeface="Arial" panose="020B0604020202020204" pitchFamily="34" charset="0"/>
              </a:rPr>
              <a:t> : absorbance de l’essai traité par les extraits</a:t>
            </a:r>
            <a:endParaRPr lang="fr-FR" altLang="fr-FR" sz="13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300" b="1" dirty="0">
                <a:latin typeface="Arial" panose="020B0604020202020204" pitchFamily="34" charset="0"/>
              </a:rPr>
              <a:t>         Abs </a:t>
            </a:r>
            <a:r>
              <a:rPr lang="fr-FR" altLang="fr-FR" sz="1300" b="1" baseline="-25000" dirty="0">
                <a:latin typeface="Arial" panose="020B0604020202020204" pitchFamily="34" charset="0"/>
              </a:rPr>
              <a:t>Témoin</a:t>
            </a:r>
            <a:r>
              <a:rPr lang="fr-FR" altLang="fr-FR" sz="1300" b="1" dirty="0">
                <a:latin typeface="Arial" panose="020B0604020202020204" pitchFamily="34" charset="0"/>
              </a:rPr>
              <a:t> : absorbance de l’essai non traité par les extraits</a:t>
            </a:r>
            <a:endParaRPr lang="fr-FR" altLang="fr-FR" sz="1300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04080" y="2059170"/>
            <a:ext cx="87137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1800" dirty="0">
                <a:latin typeface="Arial" panose="020B0604020202020204" pitchFamily="34" charset="0"/>
              </a:rPr>
              <a:t> </a:t>
            </a:r>
            <a:r>
              <a:rPr lang="fr-FR" altLang="fr-FR" sz="2000" dirty="0" smtClean="0">
                <a:latin typeface="Arial" panose="020B0604020202020204" pitchFamily="34" charset="0"/>
              </a:rPr>
              <a:t>Provient </a:t>
            </a:r>
            <a:r>
              <a:rPr lang="fr-FR" altLang="fr-FR" sz="2000" dirty="0">
                <a:latin typeface="Arial" panose="020B0604020202020204" pitchFamily="34" charset="0"/>
              </a:rPr>
              <a:t>de l’ ATCC (American Type Collection Culture).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Arial" panose="020B0604020202020204" pitchFamily="34" charset="0"/>
              </a:rPr>
              <a:t> </a:t>
            </a:r>
            <a:r>
              <a:rPr lang="fr-FR" altLang="fr-FR" sz="2000" dirty="0" smtClean="0">
                <a:latin typeface="Arial" panose="020B0604020202020204" pitchFamily="34" charset="0"/>
              </a:rPr>
              <a:t>Cultivée </a:t>
            </a:r>
            <a:r>
              <a:rPr lang="fr-FR" altLang="fr-FR" sz="2000" dirty="0">
                <a:latin typeface="Arial" panose="020B0604020202020204" pitchFamily="34" charset="0"/>
              </a:rPr>
              <a:t>dans un milieu «</a:t>
            </a:r>
            <a:r>
              <a:rPr lang="fr-FR" altLang="fr-FR" sz="2000" i="1" dirty="0" err="1">
                <a:latin typeface="Arial" panose="020B0604020202020204" pitchFamily="34" charset="0"/>
              </a:rPr>
              <a:t>Eagle</a:t>
            </a:r>
            <a:r>
              <a:rPr lang="fr-FR" altLang="fr-FR" sz="2000" dirty="0">
                <a:latin typeface="Arial" panose="020B0604020202020204" pitchFamily="34" charset="0"/>
              </a:rPr>
              <a:t> » modifié par Dulbecco (DMEM) (Sigma).</a:t>
            </a:r>
          </a:p>
        </p:txBody>
      </p:sp>
    </p:spTree>
    <p:extLst>
      <p:ext uri="{BB962C8B-B14F-4D97-AF65-F5344CB8AC3E}">
        <p14:creationId xmlns:p14="http://schemas.microsoft.com/office/powerpoint/2010/main" val="24558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5995</TotalTime>
  <Words>1051</Words>
  <Application>Microsoft Office PowerPoint</Application>
  <PresentationFormat>Grand écran</PresentationFormat>
  <Paragraphs>188</Paragraphs>
  <Slides>13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6" baseType="lpstr">
      <vt:lpstr>Arial</vt:lpstr>
      <vt:lpstr>Arial</vt:lpstr>
      <vt:lpstr>Calibri</vt:lpstr>
      <vt:lpstr>Comic Sans MS</vt:lpstr>
      <vt:lpstr>Lucida Handwriting</vt:lpstr>
      <vt:lpstr>Symbol</vt:lpstr>
      <vt:lpstr>Times New Roman</vt:lpstr>
      <vt:lpstr>Trebuchet MS</vt:lpstr>
      <vt:lpstr>Wingdings</vt:lpstr>
      <vt:lpstr>Wingdings 3</vt:lpstr>
      <vt:lpstr>Facette</vt:lpstr>
      <vt:lpstr>ISISServer</vt:lpstr>
      <vt:lpstr>Prism 6</vt:lpstr>
      <vt:lpstr>Composition chimique et activité anticancéreuse de Daldinia concentrica (Xylariaceae): un champignon médicinal de la pharmacopée ivoirienne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de quelques composés phénolique par LC-MS</dc:title>
  <dc:creator>guy mida</dc:creator>
  <cp:lastModifiedBy>guy mida</cp:lastModifiedBy>
  <cp:revision>438</cp:revision>
  <dcterms:created xsi:type="dcterms:W3CDTF">2015-06-12T08:14:16Z</dcterms:created>
  <dcterms:modified xsi:type="dcterms:W3CDTF">2018-03-27T05:25:10Z</dcterms:modified>
</cp:coreProperties>
</file>