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21"/>
  </p:notesMasterIdLst>
  <p:sldIdLst>
    <p:sldId id="268" r:id="rId2"/>
    <p:sldId id="269" r:id="rId3"/>
    <p:sldId id="264" r:id="rId4"/>
    <p:sldId id="262" r:id="rId5"/>
    <p:sldId id="260" r:id="rId6"/>
    <p:sldId id="257" r:id="rId7"/>
    <p:sldId id="263" r:id="rId8"/>
    <p:sldId id="265" r:id="rId9"/>
    <p:sldId id="266" r:id="rId10"/>
    <p:sldId id="270" r:id="rId11"/>
    <p:sldId id="271" r:id="rId12"/>
    <p:sldId id="272" r:id="rId13"/>
    <p:sldId id="278" r:id="rId14"/>
    <p:sldId id="273" r:id="rId15"/>
    <p:sldId id="274" r:id="rId16"/>
    <p:sldId id="276" r:id="rId17"/>
    <p:sldId id="277" r:id="rId18"/>
    <p:sldId id="275" r:id="rId19"/>
    <p:sldId id="279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1143" autoAdjust="0"/>
  </p:normalViewPr>
  <p:slideViewPr>
    <p:cSldViewPr snapToGrid="0">
      <p:cViewPr varScale="1">
        <p:scale>
          <a:sx n="63" d="100"/>
          <a:sy n="63" d="100"/>
        </p:scale>
        <p:origin x="77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5E3253-0470-4520-9A24-1B74A8068250}" type="datetimeFigureOut">
              <a:rPr lang="fr-FR" smtClean="0"/>
              <a:t>27/03/2018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4086A-9239-42E2-86B1-C90AE4CF7F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1243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4086A-9239-42E2-86B1-C90AE4CF7F65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7963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4086A-9239-42E2-86B1-C90AE4CF7F65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9138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86B50-FD80-41D0-B7B5-4C80692F74AE}" type="datetimeFigureOut">
              <a:rPr lang="fr-FR" smtClean="0"/>
              <a:t>27/03/2018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99B47-066D-4D13-8E63-F7033F546D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5490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86B50-FD80-41D0-B7B5-4C80692F74AE}" type="datetimeFigureOut">
              <a:rPr lang="fr-FR" smtClean="0"/>
              <a:t>27/03/2018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99B47-066D-4D13-8E63-F7033F546D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354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86B50-FD80-41D0-B7B5-4C80692F74AE}" type="datetimeFigureOut">
              <a:rPr lang="fr-FR" smtClean="0"/>
              <a:t>27/03/2018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99B47-066D-4D13-8E63-F7033F546D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2289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86B50-FD80-41D0-B7B5-4C80692F74AE}" type="datetimeFigureOut">
              <a:rPr lang="fr-FR" smtClean="0"/>
              <a:t>27/03/2018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99B47-066D-4D13-8E63-F7033F546D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8572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86B50-FD80-41D0-B7B5-4C80692F74AE}" type="datetimeFigureOut">
              <a:rPr lang="fr-FR" smtClean="0"/>
              <a:t>27/03/2018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99B47-066D-4D13-8E63-F7033F546D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3617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86B50-FD80-41D0-B7B5-4C80692F74AE}" type="datetimeFigureOut">
              <a:rPr lang="fr-FR" smtClean="0"/>
              <a:t>27/03/2018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99B47-066D-4D13-8E63-F7033F546D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212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86B50-FD80-41D0-B7B5-4C80692F74AE}" type="datetimeFigureOut">
              <a:rPr lang="fr-FR" smtClean="0"/>
              <a:t>27/03/2018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99B47-066D-4D13-8E63-F7033F546D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8921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86B50-FD80-41D0-B7B5-4C80692F74AE}" type="datetimeFigureOut">
              <a:rPr lang="fr-FR" smtClean="0"/>
              <a:t>27/03/2018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99B47-066D-4D13-8E63-F7033F546D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1758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86B50-FD80-41D0-B7B5-4C80692F74AE}" type="datetimeFigureOut">
              <a:rPr lang="fr-FR" smtClean="0"/>
              <a:t>27/03/2018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99B47-066D-4D13-8E63-F7033F546D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9467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86B50-FD80-41D0-B7B5-4C80692F74AE}" type="datetimeFigureOut">
              <a:rPr lang="fr-FR" smtClean="0"/>
              <a:t>27/03/2018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99B47-066D-4D13-8E63-F7033F546D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0008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86B50-FD80-41D0-B7B5-4C80692F74AE}" type="datetimeFigureOut">
              <a:rPr lang="fr-FR" smtClean="0"/>
              <a:t>27/03/2018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99B47-066D-4D13-8E63-F7033F546D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5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86B50-FD80-41D0-B7B5-4C80692F74AE}" type="datetimeFigureOut">
              <a:rPr lang="fr-FR" smtClean="0"/>
              <a:t>27/03/2018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99B47-066D-4D13-8E63-F7033F546D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4648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9893855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b="1" dirty="0" smtClean="0">
                <a:solidFill>
                  <a:srgbClr val="FF0000"/>
                </a:solidFill>
              </a:rPr>
              <a:t>1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 bwMode="auto">
          <a:xfrm>
            <a:off x="4090464" y="5084763"/>
            <a:ext cx="4371975" cy="431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fr-FR" b="1" dirty="0">
                <a:solidFill>
                  <a:srgbClr val="0000FF"/>
                </a:solidFill>
                <a:latin typeface="Verdana" pitchFamily="34" charset="0"/>
              </a:rPr>
              <a:t>Dr. </a:t>
            </a:r>
            <a:r>
              <a:rPr lang="fr-FR" b="1" dirty="0" err="1">
                <a:solidFill>
                  <a:srgbClr val="0000FF"/>
                </a:solidFill>
                <a:latin typeface="Verdana" pitchFamily="34" charset="0"/>
              </a:rPr>
              <a:t>Zana</a:t>
            </a:r>
            <a:r>
              <a:rPr lang="fr-FR" b="1" dirty="0">
                <a:solidFill>
                  <a:srgbClr val="0000FF"/>
                </a:solidFill>
                <a:latin typeface="Verdana" pitchFamily="34" charset="0"/>
              </a:rPr>
              <a:t> A. OUATTARA</a:t>
            </a:r>
          </a:p>
        </p:txBody>
      </p:sp>
      <p:sp>
        <p:nvSpPr>
          <p:cNvPr id="8" name="Rectangle à coins arrondis 9"/>
          <p:cNvSpPr>
            <a:spLocks noChangeArrowheads="1"/>
          </p:cNvSpPr>
          <p:nvPr/>
        </p:nvSpPr>
        <p:spPr bwMode="auto">
          <a:xfrm>
            <a:off x="1632186" y="2843408"/>
            <a:ext cx="8964612" cy="1152525"/>
          </a:xfrm>
          <a:prstGeom prst="roundRect">
            <a:avLst>
              <a:gd name="adj" fmla="val 16667"/>
            </a:avLst>
          </a:prstGeom>
          <a:solidFill>
            <a:srgbClr val="66FF66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sz="3200" b="1" dirty="0" smtClean="0">
                <a:solidFill>
                  <a:srgbClr val="0000FF"/>
                </a:solidFill>
                <a:latin typeface="Verdana" panose="020B0604030504040204" pitchFamily="34" charset="0"/>
              </a:rPr>
              <a:t>LES HUILES ESSENTIELLES</a:t>
            </a:r>
            <a:endParaRPr lang="fr-FR" sz="3200" b="1" dirty="0">
              <a:solidFill>
                <a:srgbClr val="0000FF"/>
              </a:solidFill>
              <a:latin typeface="Verdana" panose="020B0604030504040204" pitchFamily="34" charset="0"/>
            </a:endParaRPr>
          </a:p>
        </p:txBody>
      </p:sp>
      <p:graphicFrame>
        <p:nvGraphicFramePr>
          <p:cNvPr id="11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9195924"/>
              </p:ext>
            </p:extLst>
          </p:nvPr>
        </p:nvGraphicFramePr>
        <p:xfrm>
          <a:off x="5510503" y="263525"/>
          <a:ext cx="4873625" cy="150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0" r:id="rId3" imgW="3547440" imgH="994680" progId="ChemDraw.Document.6.0">
                  <p:embed/>
                </p:oleObj>
              </mc:Choice>
              <mc:Fallback>
                <p:oleObj r:id="rId3" imgW="3547440" imgH="99468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0503" y="263525"/>
                        <a:ext cx="4873625" cy="150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Image 8" descr="http://upload.wikimedia.org/wikipedia/fr/1/15/Logotype_Universit%C3%A9_Nangui_Abrogou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412" y="315177"/>
            <a:ext cx="1450975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788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54869" y="399246"/>
            <a:ext cx="1024065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Objectif:</a:t>
            </a:r>
            <a:r>
              <a:rPr lang="fr-FR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Déterminer, pour la première fois, la composition chimique de l’HE de </a:t>
            </a:r>
            <a:r>
              <a:rPr lang="fr-FR" b="1" i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O. </a:t>
            </a:r>
            <a:r>
              <a:rPr lang="fr-FR" b="1" i="1" dirty="0" err="1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syriacum</a:t>
            </a:r>
            <a:r>
              <a:rPr lang="fr-FR" b="1" i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acclimaté en Côte d’Ivoire et évaluer son potentiel antioxydant contre le DPPH, par comparaison à la vitamine C</a:t>
            </a:r>
          </a:p>
          <a:p>
            <a:pPr algn="just">
              <a:lnSpc>
                <a:spcPct val="150000"/>
              </a:lnSpc>
            </a:pPr>
            <a:endParaRPr lang="fr-FR" b="1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Méthode:</a:t>
            </a:r>
            <a:endParaRPr lang="fr-FR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6" name="Group 179"/>
          <p:cNvGrpSpPr>
            <a:grpSpLocks/>
          </p:cNvGrpSpPr>
          <p:nvPr/>
        </p:nvGrpSpPr>
        <p:grpSpPr bwMode="auto">
          <a:xfrm>
            <a:off x="4056852" y="3181968"/>
            <a:ext cx="4185630" cy="1079500"/>
            <a:chOff x="1429" y="709"/>
            <a:chExt cx="2041" cy="680"/>
          </a:xfrm>
          <a:solidFill>
            <a:srgbClr val="B2B2B2"/>
          </a:solidFill>
        </p:grpSpPr>
        <p:sp>
          <p:nvSpPr>
            <p:cNvPr id="7" name="AutoShape 176"/>
            <p:cNvSpPr>
              <a:spLocks noChangeArrowheads="1"/>
            </p:cNvSpPr>
            <p:nvPr/>
          </p:nvSpPr>
          <p:spPr bwMode="auto">
            <a:xfrm>
              <a:off x="1474" y="709"/>
              <a:ext cx="1996" cy="680"/>
            </a:xfrm>
            <a:prstGeom prst="rightArrow">
              <a:avLst>
                <a:gd name="adj1" fmla="val 50000"/>
                <a:gd name="adj2" fmla="val 73382"/>
              </a:avLst>
            </a:prstGeom>
            <a:grp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8" name="Text Box 177"/>
            <p:cNvSpPr txBox="1">
              <a:spLocks noChangeArrowheads="1"/>
            </p:cNvSpPr>
            <p:nvPr/>
          </p:nvSpPr>
          <p:spPr bwMode="auto">
            <a:xfrm>
              <a:off x="1429" y="930"/>
              <a:ext cx="2041" cy="40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fr-FR" b="1" dirty="0">
                  <a:latin typeface="Verdana" pitchFamily="34" charset="0"/>
                </a:rPr>
                <a:t>RMN </a:t>
              </a:r>
              <a:r>
                <a:rPr lang="fr-FR" b="1" baseline="30000" dirty="0" smtClean="0">
                  <a:latin typeface="Verdana" pitchFamily="34" charset="0"/>
                </a:rPr>
                <a:t>13</a:t>
              </a:r>
              <a:r>
                <a:rPr lang="fr-FR" b="1" dirty="0" smtClean="0">
                  <a:latin typeface="Verdana" pitchFamily="34" charset="0"/>
                </a:rPr>
                <a:t>C</a:t>
              </a:r>
              <a:r>
                <a:rPr lang="fr-FR" b="1" dirty="0">
                  <a:latin typeface="Verdana" pitchFamily="34" charset="0"/>
                </a:rPr>
                <a:t>, </a:t>
              </a:r>
              <a:r>
                <a:rPr lang="fr-FR" b="1" dirty="0" smtClean="0">
                  <a:latin typeface="Verdana" pitchFamily="34" charset="0"/>
                </a:rPr>
                <a:t>CPG(Ir), CPG-SM</a:t>
              </a:r>
              <a:endParaRPr lang="fr-FR" b="1" dirty="0"/>
            </a:p>
          </p:txBody>
        </p:sp>
      </p:grpSp>
      <p:sp>
        <p:nvSpPr>
          <p:cNvPr id="10" name="Rectangle à coins arrondis 21"/>
          <p:cNvSpPr>
            <a:spLocks noChangeArrowheads="1"/>
          </p:cNvSpPr>
          <p:nvPr/>
        </p:nvSpPr>
        <p:spPr bwMode="auto">
          <a:xfrm>
            <a:off x="8575535" y="3425750"/>
            <a:ext cx="3097213" cy="5762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b="1" dirty="0" smtClean="0">
                <a:solidFill>
                  <a:srgbClr val="0000FF"/>
                </a:solidFill>
                <a:latin typeface="Verdana" panose="020B0604030504040204" pitchFamily="34" charset="0"/>
              </a:rPr>
              <a:t>Composition chimique</a:t>
            </a:r>
            <a:endParaRPr lang="fr-FR" b="1" dirty="0">
              <a:latin typeface="Verdana" panose="020B0604030504040204" pitchFamily="34" charset="0"/>
            </a:endParaRPr>
          </a:p>
        </p:txBody>
      </p:sp>
      <p:grpSp>
        <p:nvGrpSpPr>
          <p:cNvPr id="11" name="Group 179"/>
          <p:cNvGrpSpPr>
            <a:grpSpLocks/>
          </p:cNvGrpSpPr>
          <p:nvPr/>
        </p:nvGrpSpPr>
        <p:grpSpPr bwMode="auto">
          <a:xfrm>
            <a:off x="3281970" y="4612306"/>
            <a:ext cx="5012026" cy="2110467"/>
            <a:chOff x="1429" y="709"/>
            <a:chExt cx="2041" cy="680"/>
          </a:xfrm>
          <a:solidFill>
            <a:srgbClr val="B2B2B2"/>
          </a:solidFill>
        </p:grpSpPr>
        <p:sp>
          <p:nvSpPr>
            <p:cNvPr id="12" name="AutoShape 176"/>
            <p:cNvSpPr>
              <a:spLocks noChangeArrowheads="1"/>
            </p:cNvSpPr>
            <p:nvPr/>
          </p:nvSpPr>
          <p:spPr bwMode="auto">
            <a:xfrm>
              <a:off x="1474" y="709"/>
              <a:ext cx="1996" cy="680"/>
            </a:xfrm>
            <a:prstGeom prst="rightArrow">
              <a:avLst>
                <a:gd name="adj1" fmla="val 50000"/>
                <a:gd name="adj2" fmla="val 73382"/>
              </a:avLst>
            </a:prstGeom>
            <a:grp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" name="Text Box 177"/>
            <p:cNvSpPr txBox="1">
              <a:spLocks noChangeArrowheads="1"/>
            </p:cNvSpPr>
            <p:nvPr/>
          </p:nvSpPr>
          <p:spPr bwMode="auto">
            <a:xfrm>
              <a:off x="1429" y="930"/>
              <a:ext cx="2041" cy="20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fr-FR" b="1" i="1" dirty="0" smtClean="0">
                  <a:latin typeface="Verdana" pitchFamily="34" charset="0"/>
                </a:rPr>
                <a:t>In vitro</a:t>
              </a:r>
              <a:r>
                <a:rPr lang="fr-FR" b="1" dirty="0" smtClean="0">
                  <a:latin typeface="Verdana" pitchFamily="34" charset="0"/>
                </a:rPr>
                <a:t>, </a:t>
              </a:r>
              <a:r>
                <a:rPr lang="fr-FR" b="1" dirty="0" err="1" smtClean="0">
                  <a:latin typeface="Verdana" pitchFamily="34" charset="0"/>
                </a:rPr>
                <a:t>spectrophotomètre,DPPH</a:t>
              </a:r>
              <a:endParaRPr lang="fr-FR" b="1" dirty="0" smtClean="0">
                <a:latin typeface="Verdana" pitchFamily="34" charset="0"/>
              </a:endParaRPr>
            </a:p>
            <a:p>
              <a:pPr>
                <a:defRPr/>
              </a:pPr>
              <a:r>
                <a:rPr lang="fr-FR" b="1" dirty="0" smtClean="0">
                  <a:latin typeface="Verdana" pitchFamily="34" charset="0"/>
                </a:rPr>
                <a:t> référence: vitamine C</a:t>
              </a:r>
              <a:endParaRPr lang="fr-FR" b="1" dirty="0"/>
            </a:p>
          </p:txBody>
        </p:sp>
      </p:grpSp>
      <p:sp>
        <p:nvSpPr>
          <p:cNvPr id="14" name="Rectangle à coins arrondis 19"/>
          <p:cNvSpPr>
            <a:spLocks noChangeArrowheads="1"/>
          </p:cNvSpPr>
          <p:nvPr/>
        </p:nvSpPr>
        <p:spPr bwMode="auto">
          <a:xfrm>
            <a:off x="412124" y="5432708"/>
            <a:ext cx="2317845" cy="7207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b="1" dirty="0" smtClean="0">
                <a:solidFill>
                  <a:srgbClr val="0000FF"/>
                </a:solidFill>
                <a:latin typeface="Verdana" panose="020B0604030504040204" pitchFamily="34" charset="0"/>
              </a:rPr>
              <a:t>HE </a:t>
            </a:r>
            <a:r>
              <a:rPr lang="fr-FR" b="1" i="1" dirty="0" smtClean="0">
                <a:solidFill>
                  <a:srgbClr val="0000FF"/>
                </a:solidFill>
                <a:latin typeface="Verdana" panose="020B0604030504040204" pitchFamily="34" charset="0"/>
              </a:rPr>
              <a:t>O. </a:t>
            </a:r>
            <a:r>
              <a:rPr lang="fr-FR" b="1" i="1" dirty="0" err="1" smtClean="0">
                <a:solidFill>
                  <a:srgbClr val="0000FF"/>
                </a:solidFill>
                <a:latin typeface="Verdana" panose="020B0604030504040204" pitchFamily="34" charset="0"/>
              </a:rPr>
              <a:t>syriacum</a:t>
            </a:r>
            <a:endParaRPr lang="fr-FR" i="1" dirty="0"/>
          </a:p>
        </p:txBody>
      </p:sp>
      <p:sp>
        <p:nvSpPr>
          <p:cNvPr id="15" name="Rectangle à coins arrondis 21"/>
          <p:cNvSpPr>
            <a:spLocks noChangeArrowheads="1"/>
          </p:cNvSpPr>
          <p:nvPr/>
        </p:nvSpPr>
        <p:spPr bwMode="auto">
          <a:xfrm>
            <a:off x="8639929" y="5487481"/>
            <a:ext cx="3097213" cy="5762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b="1" dirty="0" smtClean="0">
                <a:solidFill>
                  <a:srgbClr val="0000FF"/>
                </a:solidFill>
                <a:latin typeface="Verdana" panose="020B0604030504040204" pitchFamily="34" charset="0"/>
              </a:rPr>
              <a:t>Activité </a:t>
            </a:r>
            <a:r>
              <a:rPr lang="fr-FR" b="1" dirty="0" err="1" smtClean="0">
                <a:solidFill>
                  <a:srgbClr val="0000FF"/>
                </a:solidFill>
                <a:latin typeface="Verdana" panose="020B0604030504040204" pitchFamily="34" charset="0"/>
              </a:rPr>
              <a:t>antioxydante</a:t>
            </a:r>
            <a:endParaRPr lang="fr-FR" b="1" dirty="0">
              <a:latin typeface="Verdana" panose="020B0604030504040204" pitchFamily="34" charset="0"/>
            </a:endParaRPr>
          </a:p>
        </p:txBody>
      </p:sp>
      <p:sp>
        <p:nvSpPr>
          <p:cNvPr id="16" name="Rectangle à coins arrondis 15"/>
          <p:cNvSpPr/>
          <p:nvPr/>
        </p:nvSpPr>
        <p:spPr bwMode="auto">
          <a:xfrm>
            <a:off x="154546" y="2659224"/>
            <a:ext cx="3902305" cy="2196114"/>
          </a:xfrm>
          <a:prstGeom prst="roundRect">
            <a:avLst/>
          </a:prstGeom>
          <a:solidFill>
            <a:schemeClr val="lt1"/>
          </a:solidFill>
          <a:ln>
            <a:solidFill>
              <a:schemeClr val="dk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fr-FR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échantillons d’HE de feuilles de  </a:t>
            </a:r>
            <a:r>
              <a:rPr lang="fr-FR" b="1" i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O. </a:t>
            </a:r>
            <a:r>
              <a:rPr lang="fr-FR" b="1" i="1" dirty="0" err="1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syriacum</a:t>
            </a:r>
            <a:r>
              <a:rPr lang="fr-FR" b="1" i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</a:t>
            </a:r>
            <a:r>
              <a:rPr lang="fr-FR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feuilles fraîches, j-0;              - séchées 21 jours, j-21; </a:t>
            </a:r>
          </a:p>
          <a:p>
            <a:pPr>
              <a:defRPr/>
            </a:pPr>
            <a:r>
              <a:rPr lang="fr-FR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et séchées 42 jours, j-4)</a:t>
            </a:r>
            <a:endParaRPr lang="fr-FR" b="1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ct val="40000"/>
              </a:spcAft>
              <a:defRPr/>
            </a:pPr>
            <a:endParaRPr lang="fr-FR" b="1" dirty="0">
              <a:solidFill>
                <a:srgbClr val="0000FF"/>
              </a:solidFill>
              <a:latin typeface="Verdana" pitchFamily="34" charset="0"/>
            </a:endParaRPr>
          </a:p>
        </p:txBody>
      </p:sp>
      <p:sp>
        <p:nvSpPr>
          <p:cNvPr id="1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9909717" y="6267527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b="1" dirty="0" smtClean="0">
                <a:solidFill>
                  <a:srgbClr val="FF0000"/>
                </a:solidFill>
              </a:rPr>
              <a:t>10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79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012" y="4575"/>
            <a:ext cx="1494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Résultats:</a:t>
            </a:r>
            <a:endParaRPr lang="fr-FR" dirty="0"/>
          </a:p>
        </p:txBody>
      </p:sp>
      <p:grpSp>
        <p:nvGrpSpPr>
          <p:cNvPr id="5" name="Groupe 89"/>
          <p:cNvGrpSpPr>
            <a:grpSpLocks/>
          </p:cNvGrpSpPr>
          <p:nvPr/>
        </p:nvGrpSpPr>
        <p:grpSpPr bwMode="auto">
          <a:xfrm>
            <a:off x="143887" y="1026942"/>
            <a:ext cx="9422144" cy="5760718"/>
            <a:chOff x="214282" y="533400"/>
            <a:chExt cx="8643998" cy="5791200"/>
          </a:xfrm>
        </p:grpSpPr>
        <p:pic>
          <p:nvPicPr>
            <p:cNvPr id="6" name="Picture 2" descr="H:\Chromato O. syriacum ff apol.bm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282" y="533400"/>
              <a:ext cx="8643998" cy="579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ZoneTexte 4"/>
            <p:cNvSpPr txBox="1">
              <a:spLocks noChangeArrowheads="1"/>
            </p:cNvSpPr>
            <p:nvPr/>
          </p:nvSpPr>
          <p:spPr bwMode="auto">
            <a:xfrm>
              <a:off x="1215320" y="5372210"/>
              <a:ext cx="242748" cy="335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14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3343275" indent="-1285875">
                <a:spcBef>
                  <a:spcPct val="20000"/>
                </a:spcBef>
                <a:buChar char="–"/>
                <a:defRPr sz="126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5143500" indent="-1028700">
                <a:spcBef>
                  <a:spcPct val="20000"/>
                </a:spcBef>
                <a:buChar char="•"/>
                <a:defRPr sz="108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7199313" indent="-1028700">
                <a:spcBef>
                  <a:spcPct val="20000"/>
                </a:spcBef>
                <a:buChar char="–"/>
                <a:defRPr sz="9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9256713" indent="-1028700">
                <a:spcBef>
                  <a:spcPct val="20000"/>
                </a:spcBef>
                <a:buChar char="»"/>
                <a:defRPr sz="9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9713913" indent="-10287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10171113" indent="-10287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10628313" indent="-10287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11085513" indent="-10287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sz="2000" b="1">
                  <a:solidFill>
                    <a:srgbClr val="FF0000"/>
                  </a:solidFill>
                  <a:cs typeface="Times New Roman" panose="02020603050405020304" pitchFamily="18" charset="0"/>
                </a:rPr>
                <a:t>1</a:t>
              </a:r>
              <a:endParaRPr lang="fr-FR" sz="1800" b="1">
                <a:solidFill>
                  <a:srgbClr val="FF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8" name="ZoneTexte 18"/>
            <p:cNvSpPr txBox="1"/>
            <p:nvPr/>
          </p:nvSpPr>
          <p:spPr>
            <a:xfrm>
              <a:off x="1785918" y="5254082"/>
              <a:ext cx="242643" cy="3359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fr-FR" sz="2000" b="1" dirty="0">
                  <a:solidFill>
                    <a:srgbClr val="FF0000"/>
                  </a:solidFill>
                  <a:latin typeface="+mj-lt"/>
                  <a:cs typeface="Times New Roman" pitchFamily="18" charset="0"/>
                </a:rPr>
                <a:t>9</a:t>
              </a:r>
              <a:endParaRPr lang="fr-FR" b="1" dirty="0">
                <a:solidFill>
                  <a:srgbClr val="FF0000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9" name="ZoneTexte 21"/>
            <p:cNvSpPr txBox="1">
              <a:spLocks noChangeArrowheads="1"/>
            </p:cNvSpPr>
            <p:nvPr/>
          </p:nvSpPr>
          <p:spPr bwMode="auto">
            <a:xfrm>
              <a:off x="1297330" y="5650602"/>
              <a:ext cx="269626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14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3343275" indent="-1285875">
                <a:spcBef>
                  <a:spcPct val="20000"/>
                </a:spcBef>
                <a:buChar char="–"/>
                <a:defRPr sz="126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5143500" indent="-1028700">
                <a:spcBef>
                  <a:spcPct val="20000"/>
                </a:spcBef>
                <a:buChar char="•"/>
                <a:defRPr sz="108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7199313" indent="-1028700">
                <a:spcBef>
                  <a:spcPct val="20000"/>
                </a:spcBef>
                <a:buChar char="–"/>
                <a:defRPr sz="9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9256713" indent="-1028700">
                <a:spcBef>
                  <a:spcPct val="20000"/>
                </a:spcBef>
                <a:buChar char="»"/>
                <a:defRPr sz="9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9713913" indent="-10287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10171113" indent="-10287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10628313" indent="-10287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11085513" indent="-10287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sz="1300"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0" name="ZoneTexte 22"/>
            <p:cNvSpPr txBox="1"/>
            <p:nvPr/>
          </p:nvSpPr>
          <p:spPr>
            <a:xfrm>
              <a:off x="1428728" y="5759345"/>
              <a:ext cx="269740" cy="29329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fr-FR" sz="1300" dirty="0">
                  <a:latin typeface="+mj-lt"/>
                  <a:cs typeface="Times New Roman" pitchFamily="18" charset="0"/>
                </a:rPr>
                <a:t>3</a:t>
              </a:r>
            </a:p>
          </p:txBody>
        </p:sp>
        <p:sp>
          <p:nvSpPr>
            <p:cNvPr id="11" name="ZoneTexte 23"/>
            <p:cNvSpPr txBox="1">
              <a:spLocks noChangeArrowheads="1"/>
            </p:cNvSpPr>
            <p:nvPr/>
          </p:nvSpPr>
          <p:spPr bwMode="auto">
            <a:xfrm>
              <a:off x="1571604" y="5680582"/>
              <a:ext cx="269626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14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3343275" indent="-1285875">
                <a:spcBef>
                  <a:spcPct val="20000"/>
                </a:spcBef>
                <a:buChar char="–"/>
                <a:defRPr sz="126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5143500" indent="-1028700">
                <a:spcBef>
                  <a:spcPct val="20000"/>
                </a:spcBef>
                <a:buChar char="•"/>
                <a:defRPr sz="108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7199313" indent="-1028700">
                <a:spcBef>
                  <a:spcPct val="20000"/>
                </a:spcBef>
                <a:buChar char="–"/>
                <a:defRPr sz="9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9256713" indent="-1028700">
                <a:spcBef>
                  <a:spcPct val="20000"/>
                </a:spcBef>
                <a:buChar char="»"/>
                <a:defRPr sz="9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9713913" indent="-10287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10171113" indent="-10287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10628313" indent="-10287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11085513" indent="-10287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sz="1300"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12" name="ZoneTexte 24"/>
            <p:cNvSpPr txBox="1">
              <a:spLocks noChangeArrowheads="1"/>
            </p:cNvSpPr>
            <p:nvPr/>
          </p:nvSpPr>
          <p:spPr bwMode="auto">
            <a:xfrm>
              <a:off x="1639530" y="5737030"/>
              <a:ext cx="269626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14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3343275" indent="-1285875">
                <a:spcBef>
                  <a:spcPct val="20000"/>
                </a:spcBef>
                <a:buChar char="–"/>
                <a:defRPr sz="126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5143500" indent="-1028700">
                <a:spcBef>
                  <a:spcPct val="20000"/>
                </a:spcBef>
                <a:buChar char="•"/>
                <a:defRPr sz="108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7199313" indent="-1028700">
                <a:spcBef>
                  <a:spcPct val="20000"/>
                </a:spcBef>
                <a:buChar char="–"/>
                <a:defRPr sz="9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9256713" indent="-1028700">
                <a:spcBef>
                  <a:spcPct val="20000"/>
                </a:spcBef>
                <a:buChar char="»"/>
                <a:defRPr sz="9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9713913" indent="-10287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10171113" indent="-10287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10628313" indent="-10287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11085513" indent="-10287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sz="1300" b="1"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13" name="ZoneTexte 25"/>
            <p:cNvSpPr txBox="1">
              <a:spLocks noChangeArrowheads="1"/>
            </p:cNvSpPr>
            <p:nvPr/>
          </p:nvSpPr>
          <p:spPr bwMode="auto">
            <a:xfrm>
              <a:off x="1699490" y="5952286"/>
              <a:ext cx="269626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14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3343275" indent="-1285875">
                <a:spcBef>
                  <a:spcPct val="20000"/>
                </a:spcBef>
                <a:buChar char="–"/>
                <a:defRPr sz="126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5143500" indent="-1028700">
                <a:spcBef>
                  <a:spcPct val="20000"/>
                </a:spcBef>
                <a:buChar char="•"/>
                <a:defRPr sz="108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7199313" indent="-1028700">
                <a:spcBef>
                  <a:spcPct val="20000"/>
                </a:spcBef>
                <a:buChar char="–"/>
                <a:defRPr sz="9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9256713" indent="-1028700">
                <a:spcBef>
                  <a:spcPct val="20000"/>
                </a:spcBef>
                <a:buChar char="»"/>
                <a:defRPr sz="9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9713913" indent="-10287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10171113" indent="-10287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10628313" indent="-10287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11085513" indent="-10287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sz="1300" b="1">
                  <a:cs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14" name="ZoneTexte 26"/>
            <p:cNvSpPr txBox="1">
              <a:spLocks noChangeArrowheads="1"/>
            </p:cNvSpPr>
            <p:nvPr/>
          </p:nvSpPr>
          <p:spPr bwMode="auto">
            <a:xfrm>
              <a:off x="1729470" y="5692060"/>
              <a:ext cx="269626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14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3343275" indent="-1285875">
                <a:spcBef>
                  <a:spcPct val="20000"/>
                </a:spcBef>
                <a:buChar char="–"/>
                <a:defRPr sz="126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5143500" indent="-1028700">
                <a:spcBef>
                  <a:spcPct val="20000"/>
                </a:spcBef>
                <a:buChar char="•"/>
                <a:defRPr sz="108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7199313" indent="-1028700">
                <a:spcBef>
                  <a:spcPct val="20000"/>
                </a:spcBef>
                <a:buChar char="–"/>
                <a:defRPr sz="9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9256713" indent="-1028700">
                <a:spcBef>
                  <a:spcPct val="20000"/>
                </a:spcBef>
                <a:buChar char="»"/>
                <a:defRPr sz="9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9713913" indent="-10287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10171113" indent="-10287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10628313" indent="-10287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11085513" indent="-10287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sz="1300"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15" name="ZoneTexte 27"/>
            <p:cNvSpPr txBox="1">
              <a:spLocks noChangeArrowheads="1"/>
            </p:cNvSpPr>
            <p:nvPr/>
          </p:nvSpPr>
          <p:spPr bwMode="auto">
            <a:xfrm>
              <a:off x="1880312" y="5955798"/>
              <a:ext cx="354584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14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3343275" indent="-1285875">
                <a:spcBef>
                  <a:spcPct val="20000"/>
                </a:spcBef>
                <a:buChar char="–"/>
                <a:defRPr sz="126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5143500" indent="-1028700">
                <a:spcBef>
                  <a:spcPct val="20000"/>
                </a:spcBef>
                <a:buChar char="•"/>
                <a:defRPr sz="108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7199313" indent="-1028700">
                <a:spcBef>
                  <a:spcPct val="20000"/>
                </a:spcBef>
                <a:buChar char="–"/>
                <a:defRPr sz="9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9256713" indent="-1028700">
                <a:spcBef>
                  <a:spcPct val="20000"/>
                </a:spcBef>
                <a:buChar char="»"/>
                <a:defRPr sz="9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9713913" indent="-10287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10171113" indent="-10287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10628313" indent="-10287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11085513" indent="-10287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sz="1300" b="1"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16" name="ZoneTexte 28"/>
            <p:cNvSpPr txBox="1">
              <a:spLocks noChangeArrowheads="1"/>
            </p:cNvSpPr>
            <p:nvPr/>
          </p:nvSpPr>
          <p:spPr bwMode="auto">
            <a:xfrm>
              <a:off x="1944422" y="5372210"/>
              <a:ext cx="342235" cy="335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14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3343275" indent="-1285875">
                <a:spcBef>
                  <a:spcPct val="20000"/>
                </a:spcBef>
                <a:buChar char="–"/>
                <a:defRPr sz="126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5143500" indent="-1028700">
                <a:spcBef>
                  <a:spcPct val="20000"/>
                </a:spcBef>
                <a:buChar char="•"/>
                <a:defRPr sz="108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7199313" indent="-1028700">
                <a:spcBef>
                  <a:spcPct val="20000"/>
                </a:spcBef>
                <a:buChar char="–"/>
                <a:defRPr sz="9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9256713" indent="-1028700">
                <a:spcBef>
                  <a:spcPct val="20000"/>
                </a:spcBef>
                <a:buChar char="»"/>
                <a:defRPr sz="9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9713913" indent="-10287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10171113" indent="-10287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10628313" indent="-10287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11085513" indent="-10287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sz="2000" b="1">
                  <a:solidFill>
                    <a:srgbClr val="FF0000"/>
                  </a:solidFill>
                  <a:cs typeface="Times New Roman" panose="02020603050405020304" pitchFamily="18" charset="0"/>
                </a:rPr>
                <a:t>12</a:t>
              </a:r>
              <a:endParaRPr lang="fr-FR" sz="1800" b="1">
                <a:solidFill>
                  <a:srgbClr val="FF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7" name="ZoneTexte 29"/>
            <p:cNvSpPr txBox="1">
              <a:spLocks noChangeArrowheads="1"/>
            </p:cNvSpPr>
            <p:nvPr/>
          </p:nvSpPr>
          <p:spPr bwMode="auto">
            <a:xfrm>
              <a:off x="2017882" y="5066342"/>
              <a:ext cx="342235" cy="335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14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3343275" indent="-1285875">
                <a:spcBef>
                  <a:spcPct val="20000"/>
                </a:spcBef>
                <a:buChar char="–"/>
                <a:defRPr sz="126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5143500" indent="-1028700">
                <a:spcBef>
                  <a:spcPct val="20000"/>
                </a:spcBef>
                <a:buChar char="•"/>
                <a:defRPr sz="108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7199313" indent="-1028700">
                <a:spcBef>
                  <a:spcPct val="20000"/>
                </a:spcBef>
                <a:buChar char="–"/>
                <a:defRPr sz="9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9256713" indent="-1028700">
                <a:spcBef>
                  <a:spcPct val="20000"/>
                </a:spcBef>
                <a:buChar char="»"/>
                <a:defRPr sz="9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9713913" indent="-10287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10171113" indent="-10287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10628313" indent="-10287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11085513" indent="-10287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sz="2000" b="1">
                  <a:solidFill>
                    <a:srgbClr val="FF0000"/>
                  </a:solidFill>
                  <a:cs typeface="Times New Roman" panose="02020603050405020304" pitchFamily="18" charset="0"/>
                </a:rPr>
                <a:t>13</a:t>
              </a:r>
              <a:endParaRPr lang="fr-FR" sz="1800" b="1">
                <a:solidFill>
                  <a:srgbClr val="FF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8" name="ZoneTexte 30"/>
            <p:cNvSpPr txBox="1">
              <a:spLocks noChangeArrowheads="1"/>
            </p:cNvSpPr>
            <p:nvPr/>
          </p:nvSpPr>
          <p:spPr bwMode="auto">
            <a:xfrm>
              <a:off x="2173088" y="5334870"/>
              <a:ext cx="488588" cy="692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14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3343275" indent="-1285875">
                <a:spcBef>
                  <a:spcPct val="20000"/>
                </a:spcBef>
                <a:buChar char="–"/>
                <a:defRPr sz="126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5143500" indent="-1028700">
                <a:spcBef>
                  <a:spcPct val="20000"/>
                </a:spcBef>
                <a:buChar char="•"/>
                <a:defRPr sz="108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7199313" indent="-1028700">
                <a:spcBef>
                  <a:spcPct val="20000"/>
                </a:spcBef>
                <a:buChar char="–"/>
                <a:defRPr sz="9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9256713" indent="-1028700">
                <a:spcBef>
                  <a:spcPct val="20000"/>
                </a:spcBef>
                <a:buChar char="»"/>
                <a:defRPr sz="9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9713913" indent="-10287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10171113" indent="-10287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10628313" indent="-10287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11085513" indent="-10287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sz="1300">
                  <a:cs typeface="Times New Roman" panose="02020603050405020304" pitchFamily="18" charset="0"/>
                </a:rPr>
                <a:t>14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sz="1300">
                  <a:cs typeface="Times New Roman" panose="02020603050405020304" pitchFamily="18" charset="0"/>
                </a:rPr>
                <a:t>+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sz="1300">
                  <a:cs typeface="Times New Roman" panose="02020603050405020304" pitchFamily="18" charset="0"/>
                </a:rPr>
                <a:t>15</a:t>
              </a:r>
            </a:p>
          </p:txBody>
        </p:sp>
        <p:sp>
          <p:nvSpPr>
            <p:cNvPr id="19" name="ZoneTexte 32"/>
            <p:cNvSpPr txBox="1">
              <a:spLocks noChangeArrowheads="1"/>
            </p:cNvSpPr>
            <p:nvPr/>
          </p:nvSpPr>
          <p:spPr bwMode="auto">
            <a:xfrm>
              <a:off x="2440338" y="3969421"/>
              <a:ext cx="342235" cy="335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14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3343275" indent="-1285875">
                <a:spcBef>
                  <a:spcPct val="20000"/>
                </a:spcBef>
                <a:buChar char="–"/>
                <a:defRPr sz="126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5143500" indent="-1028700">
                <a:spcBef>
                  <a:spcPct val="20000"/>
                </a:spcBef>
                <a:buChar char="•"/>
                <a:defRPr sz="108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7199313" indent="-1028700">
                <a:spcBef>
                  <a:spcPct val="20000"/>
                </a:spcBef>
                <a:buChar char="–"/>
                <a:defRPr sz="9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9256713" indent="-1028700">
                <a:spcBef>
                  <a:spcPct val="20000"/>
                </a:spcBef>
                <a:buChar char="»"/>
                <a:defRPr sz="9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9713913" indent="-10287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10171113" indent="-10287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10628313" indent="-10287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11085513" indent="-10287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sz="2000" b="1">
                  <a:solidFill>
                    <a:srgbClr val="FF0000"/>
                  </a:solidFill>
                  <a:cs typeface="Times New Roman" panose="02020603050405020304" pitchFamily="18" charset="0"/>
                </a:rPr>
                <a:t>18</a:t>
              </a:r>
              <a:endParaRPr lang="fr-FR" sz="1800" b="1">
                <a:solidFill>
                  <a:srgbClr val="FF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20" name="ZoneTexte 33"/>
            <p:cNvSpPr txBox="1">
              <a:spLocks noChangeArrowheads="1"/>
            </p:cNvSpPr>
            <p:nvPr/>
          </p:nvSpPr>
          <p:spPr bwMode="auto">
            <a:xfrm>
              <a:off x="2559352" y="5734460"/>
              <a:ext cx="354584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14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3343275" indent="-1285875">
                <a:spcBef>
                  <a:spcPct val="20000"/>
                </a:spcBef>
                <a:buChar char="–"/>
                <a:defRPr sz="126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5143500" indent="-1028700">
                <a:spcBef>
                  <a:spcPct val="20000"/>
                </a:spcBef>
                <a:buChar char="•"/>
                <a:defRPr sz="108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7199313" indent="-1028700">
                <a:spcBef>
                  <a:spcPct val="20000"/>
                </a:spcBef>
                <a:buChar char="–"/>
                <a:defRPr sz="9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9256713" indent="-1028700">
                <a:spcBef>
                  <a:spcPct val="20000"/>
                </a:spcBef>
                <a:buChar char="»"/>
                <a:defRPr sz="9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9713913" indent="-10287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10171113" indent="-10287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10628313" indent="-10287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11085513" indent="-10287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sz="1300">
                  <a:cs typeface="Times New Roman" panose="02020603050405020304" pitchFamily="18" charset="0"/>
                </a:rPr>
                <a:t>19</a:t>
              </a:r>
            </a:p>
          </p:txBody>
        </p:sp>
        <p:sp>
          <p:nvSpPr>
            <p:cNvPr id="21" name="ZoneTexte 34"/>
            <p:cNvSpPr txBox="1">
              <a:spLocks noChangeArrowheads="1"/>
            </p:cNvSpPr>
            <p:nvPr/>
          </p:nvSpPr>
          <p:spPr bwMode="auto">
            <a:xfrm>
              <a:off x="2827508" y="5718528"/>
              <a:ext cx="354584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14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3343275" indent="-1285875">
                <a:spcBef>
                  <a:spcPct val="20000"/>
                </a:spcBef>
                <a:buChar char="–"/>
                <a:defRPr sz="126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5143500" indent="-1028700">
                <a:spcBef>
                  <a:spcPct val="20000"/>
                </a:spcBef>
                <a:buChar char="•"/>
                <a:defRPr sz="108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7199313" indent="-1028700">
                <a:spcBef>
                  <a:spcPct val="20000"/>
                </a:spcBef>
                <a:buChar char="–"/>
                <a:defRPr sz="9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9256713" indent="-1028700">
                <a:spcBef>
                  <a:spcPct val="20000"/>
                </a:spcBef>
                <a:buChar char="»"/>
                <a:defRPr sz="9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9713913" indent="-10287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10171113" indent="-10287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10628313" indent="-10287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11085513" indent="-10287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sz="1300">
                  <a:cs typeface="Times New Roman" panose="02020603050405020304" pitchFamily="18" charset="0"/>
                </a:rPr>
                <a:t>21</a:t>
              </a:r>
            </a:p>
          </p:txBody>
        </p:sp>
        <p:sp>
          <p:nvSpPr>
            <p:cNvPr id="22" name="ZoneTexte 35"/>
            <p:cNvSpPr txBox="1">
              <a:spLocks noChangeArrowheads="1"/>
            </p:cNvSpPr>
            <p:nvPr/>
          </p:nvSpPr>
          <p:spPr bwMode="auto">
            <a:xfrm>
              <a:off x="3571868" y="5939866"/>
              <a:ext cx="354584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14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3343275" indent="-1285875">
                <a:spcBef>
                  <a:spcPct val="20000"/>
                </a:spcBef>
                <a:buChar char="–"/>
                <a:defRPr sz="126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5143500" indent="-1028700">
                <a:spcBef>
                  <a:spcPct val="20000"/>
                </a:spcBef>
                <a:buChar char="•"/>
                <a:defRPr sz="108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7199313" indent="-1028700">
                <a:spcBef>
                  <a:spcPct val="20000"/>
                </a:spcBef>
                <a:buChar char="–"/>
                <a:defRPr sz="9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9256713" indent="-1028700">
                <a:spcBef>
                  <a:spcPct val="20000"/>
                </a:spcBef>
                <a:buChar char="»"/>
                <a:defRPr sz="9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9713913" indent="-10287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10171113" indent="-10287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10628313" indent="-10287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11085513" indent="-10287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sz="1300" b="1">
                  <a:cs typeface="Times New Roman" panose="02020603050405020304" pitchFamily="18" charset="0"/>
                </a:rPr>
                <a:t>22</a:t>
              </a:r>
            </a:p>
          </p:txBody>
        </p:sp>
        <p:sp>
          <p:nvSpPr>
            <p:cNvPr id="23" name="ZoneTexte 36"/>
            <p:cNvSpPr txBox="1">
              <a:spLocks noChangeArrowheads="1"/>
            </p:cNvSpPr>
            <p:nvPr/>
          </p:nvSpPr>
          <p:spPr bwMode="auto">
            <a:xfrm>
              <a:off x="3696242" y="5677070"/>
              <a:ext cx="354584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14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3343275" indent="-1285875">
                <a:spcBef>
                  <a:spcPct val="20000"/>
                </a:spcBef>
                <a:buChar char="–"/>
                <a:defRPr sz="126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5143500" indent="-1028700">
                <a:spcBef>
                  <a:spcPct val="20000"/>
                </a:spcBef>
                <a:buChar char="•"/>
                <a:defRPr sz="108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7199313" indent="-1028700">
                <a:spcBef>
                  <a:spcPct val="20000"/>
                </a:spcBef>
                <a:buChar char="–"/>
                <a:defRPr sz="9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9256713" indent="-1028700">
                <a:spcBef>
                  <a:spcPct val="20000"/>
                </a:spcBef>
                <a:buChar char="»"/>
                <a:defRPr sz="9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9713913" indent="-10287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10171113" indent="-10287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10628313" indent="-10287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11085513" indent="-10287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sz="1300">
                  <a:cs typeface="Times New Roman" panose="02020603050405020304" pitchFamily="18" charset="0"/>
                </a:rPr>
                <a:t>23</a:t>
              </a:r>
            </a:p>
          </p:txBody>
        </p:sp>
        <p:sp>
          <p:nvSpPr>
            <p:cNvPr id="24" name="ZoneTexte 37"/>
            <p:cNvSpPr txBox="1">
              <a:spLocks noChangeArrowheads="1"/>
            </p:cNvSpPr>
            <p:nvPr/>
          </p:nvSpPr>
          <p:spPr bwMode="auto">
            <a:xfrm>
              <a:off x="3839118" y="5925818"/>
              <a:ext cx="354584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14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3343275" indent="-1285875">
                <a:spcBef>
                  <a:spcPct val="20000"/>
                </a:spcBef>
                <a:buChar char="–"/>
                <a:defRPr sz="126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5143500" indent="-1028700">
                <a:spcBef>
                  <a:spcPct val="20000"/>
                </a:spcBef>
                <a:buChar char="•"/>
                <a:defRPr sz="108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7199313" indent="-1028700">
                <a:spcBef>
                  <a:spcPct val="20000"/>
                </a:spcBef>
                <a:buChar char="–"/>
                <a:defRPr sz="9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9256713" indent="-1028700">
                <a:spcBef>
                  <a:spcPct val="20000"/>
                </a:spcBef>
                <a:buChar char="»"/>
                <a:defRPr sz="9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9713913" indent="-10287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10171113" indent="-10287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10628313" indent="-10287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11085513" indent="-10287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sz="1300" b="1">
                  <a:cs typeface="Times New Roman" panose="02020603050405020304" pitchFamily="18" charset="0"/>
                </a:rPr>
                <a:t>24</a:t>
              </a:r>
            </a:p>
          </p:txBody>
        </p:sp>
        <p:sp>
          <p:nvSpPr>
            <p:cNvPr id="25" name="ZoneTexte 38"/>
            <p:cNvSpPr txBox="1">
              <a:spLocks noChangeArrowheads="1"/>
            </p:cNvSpPr>
            <p:nvPr/>
          </p:nvSpPr>
          <p:spPr bwMode="auto">
            <a:xfrm>
              <a:off x="4312716" y="5763498"/>
              <a:ext cx="354584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14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3343275" indent="-1285875">
                <a:spcBef>
                  <a:spcPct val="20000"/>
                </a:spcBef>
                <a:buChar char="–"/>
                <a:defRPr sz="126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5143500" indent="-1028700">
                <a:spcBef>
                  <a:spcPct val="20000"/>
                </a:spcBef>
                <a:buChar char="•"/>
                <a:defRPr sz="108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7199313" indent="-1028700">
                <a:spcBef>
                  <a:spcPct val="20000"/>
                </a:spcBef>
                <a:buChar char="–"/>
                <a:defRPr sz="9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9256713" indent="-1028700">
                <a:spcBef>
                  <a:spcPct val="20000"/>
                </a:spcBef>
                <a:buChar char="»"/>
                <a:defRPr sz="9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9713913" indent="-10287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10171113" indent="-10287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10628313" indent="-10287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11085513" indent="-10287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sz="1300">
                  <a:cs typeface="Times New Roman" panose="02020603050405020304" pitchFamily="18" charset="0"/>
                </a:rPr>
                <a:t>25</a:t>
              </a:r>
            </a:p>
          </p:txBody>
        </p:sp>
        <p:sp>
          <p:nvSpPr>
            <p:cNvPr id="26" name="ZoneTexte 39"/>
            <p:cNvSpPr txBox="1">
              <a:spLocks noChangeArrowheads="1"/>
            </p:cNvSpPr>
            <p:nvPr/>
          </p:nvSpPr>
          <p:spPr bwMode="auto">
            <a:xfrm>
              <a:off x="4884220" y="5748508"/>
              <a:ext cx="354584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14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3343275" indent="-1285875">
                <a:spcBef>
                  <a:spcPct val="20000"/>
                </a:spcBef>
                <a:buChar char="–"/>
                <a:defRPr sz="126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5143500" indent="-1028700">
                <a:spcBef>
                  <a:spcPct val="20000"/>
                </a:spcBef>
                <a:buChar char="•"/>
                <a:defRPr sz="108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7199313" indent="-1028700">
                <a:spcBef>
                  <a:spcPct val="20000"/>
                </a:spcBef>
                <a:buChar char="–"/>
                <a:defRPr sz="9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9256713" indent="-1028700">
                <a:spcBef>
                  <a:spcPct val="20000"/>
                </a:spcBef>
                <a:buChar char="»"/>
                <a:defRPr sz="9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9713913" indent="-10287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10171113" indent="-10287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10628313" indent="-10287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11085513" indent="-10287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sz="1300">
                  <a:cs typeface="Times New Roman" panose="02020603050405020304" pitchFamily="18" charset="0"/>
                </a:rPr>
                <a:t>27</a:t>
              </a:r>
            </a:p>
          </p:txBody>
        </p:sp>
        <p:sp>
          <p:nvSpPr>
            <p:cNvPr id="27" name="ZoneTexte 40"/>
            <p:cNvSpPr txBox="1">
              <a:spLocks noChangeArrowheads="1"/>
            </p:cNvSpPr>
            <p:nvPr/>
          </p:nvSpPr>
          <p:spPr bwMode="auto">
            <a:xfrm>
              <a:off x="5030182" y="1891547"/>
              <a:ext cx="342235" cy="335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14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3343275" indent="-1285875">
                <a:spcBef>
                  <a:spcPct val="20000"/>
                </a:spcBef>
                <a:buChar char="–"/>
                <a:defRPr sz="126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5143500" indent="-1028700">
                <a:spcBef>
                  <a:spcPct val="20000"/>
                </a:spcBef>
                <a:buChar char="•"/>
                <a:defRPr sz="108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7199313" indent="-1028700">
                <a:spcBef>
                  <a:spcPct val="20000"/>
                </a:spcBef>
                <a:buChar char="–"/>
                <a:defRPr sz="9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9256713" indent="-1028700">
                <a:spcBef>
                  <a:spcPct val="20000"/>
                </a:spcBef>
                <a:buChar char="»"/>
                <a:defRPr sz="9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9713913" indent="-10287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10171113" indent="-10287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10628313" indent="-10287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11085513" indent="-10287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sz="2000" b="1">
                  <a:solidFill>
                    <a:srgbClr val="FF0000"/>
                  </a:solidFill>
                  <a:cs typeface="Times New Roman" panose="02020603050405020304" pitchFamily="18" charset="0"/>
                </a:rPr>
                <a:t>29</a:t>
              </a:r>
              <a:endParaRPr lang="fr-FR" sz="1800" b="1">
                <a:solidFill>
                  <a:srgbClr val="FF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28" name="ZoneTexte 41"/>
            <p:cNvSpPr txBox="1">
              <a:spLocks noChangeArrowheads="1"/>
            </p:cNvSpPr>
            <p:nvPr/>
          </p:nvSpPr>
          <p:spPr bwMode="auto">
            <a:xfrm>
              <a:off x="6482324" y="5624399"/>
              <a:ext cx="342235" cy="335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14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3343275" indent="-1285875">
                <a:spcBef>
                  <a:spcPct val="20000"/>
                </a:spcBef>
                <a:buChar char="–"/>
                <a:defRPr sz="126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5143500" indent="-1028700">
                <a:spcBef>
                  <a:spcPct val="20000"/>
                </a:spcBef>
                <a:buChar char="•"/>
                <a:defRPr sz="108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7199313" indent="-1028700">
                <a:spcBef>
                  <a:spcPct val="20000"/>
                </a:spcBef>
                <a:buChar char="–"/>
                <a:defRPr sz="9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9256713" indent="-1028700">
                <a:spcBef>
                  <a:spcPct val="20000"/>
                </a:spcBef>
                <a:buChar char="»"/>
                <a:defRPr sz="9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9713913" indent="-10287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10171113" indent="-10287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10628313" indent="-10287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11085513" indent="-10287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sz="2000" b="1">
                  <a:solidFill>
                    <a:srgbClr val="FF0000"/>
                  </a:solidFill>
                  <a:cs typeface="Times New Roman" panose="02020603050405020304" pitchFamily="18" charset="0"/>
                </a:rPr>
                <a:t>30</a:t>
              </a:r>
              <a:endParaRPr lang="fr-FR" sz="1800" b="1">
                <a:solidFill>
                  <a:srgbClr val="FF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29" name="ZoneTexte 42"/>
            <p:cNvSpPr txBox="1">
              <a:spLocks noChangeArrowheads="1"/>
            </p:cNvSpPr>
            <p:nvPr/>
          </p:nvSpPr>
          <p:spPr bwMode="auto">
            <a:xfrm>
              <a:off x="7346604" y="5529579"/>
              <a:ext cx="342235" cy="335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14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3343275" indent="-1285875">
                <a:spcBef>
                  <a:spcPct val="20000"/>
                </a:spcBef>
                <a:buChar char="–"/>
                <a:defRPr sz="126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5143500" indent="-1028700">
                <a:spcBef>
                  <a:spcPct val="20000"/>
                </a:spcBef>
                <a:buChar char="•"/>
                <a:defRPr sz="108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7199313" indent="-1028700">
                <a:spcBef>
                  <a:spcPct val="20000"/>
                </a:spcBef>
                <a:buChar char="–"/>
                <a:defRPr sz="9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9256713" indent="-1028700">
                <a:spcBef>
                  <a:spcPct val="20000"/>
                </a:spcBef>
                <a:buChar char="»"/>
                <a:defRPr sz="9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9713913" indent="-10287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10171113" indent="-10287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10628313" indent="-10287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11085513" indent="-10287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sz="2000" b="1">
                  <a:solidFill>
                    <a:srgbClr val="FF0000"/>
                  </a:solidFill>
                  <a:cs typeface="Times New Roman" panose="02020603050405020304" pitchFamily="18" charset="0"/>
                </a:rPr>
                <a:t>31</a:t>
              </a:r>
              <a:endParaRPr lang="fr-FR" sz="1800" b="1">
                <a:solidFill>
                  <a:srgbClr val="FF0000"/>
                </a:solidFill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31" name="Tableau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977177"/>
              </p:ext>
            </p:extLst>
          </p:nvPr>
        </p:nvGraphicFramePr>
        <p:xfrm>
          <a:off x="7074647" y="0"/>
          <a:ext cx="5023704" cy="248806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618711"/>
                <a:gridCol w="1196997"/>
                <a:gridCol w="114441"/>
                <a:gridCol w="618711"/>
                <a:gridCol w="618711"/>
                <a:gridCol w="618711"/>
                <a:gridCol w="618711"/>
                <a:gridCol w="618711"/>
              </a:tblGrid>
              <a:tr h="251985">
                <a:tc>
                  <a:txBody>
                    <a:bodyPr/>
                    <a:lstStyle/>
                    <a:p>
                      <a:endParaRPr lang="fr-FR" sz="1600" dirty="0">
                        <a:effectLst/>
                        <a:latin typeface="+mn-lt"/>
                      </a:endParaRPr>
                    </a:p>
                  </a:txBody>
                  <a:tcPr marL="44445" marR="44445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+mn-lt"/>
                        </a:rPr>
                        <a:t>Constituants</a:t>
                      </a:r>
                      <a:endParaRPr lang="fr-F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err="1" smtClean="0">
                          <a:effectLst/>
                          <a:latin typeface="+mn-lt"/>
                        </a:rPr>
                        <a:t>IRa</a:t>
                      </a:r>
                      <a:endParaRPr lang="fr-F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err="1" smtClean="0">
                          <a:effectLst/>
                          <a:latin typeface="+mn-lt"/>
                        </a:rPr>
                        <a:t>IRp</a:t>
                      </a:r>
                      <a:endParaRPr lang="fr-F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+mn-lt"/>
                        </a:rPr>
                        <a:t>(%)</a:t>
                      </a:r>
                      <a:endParaRPr lang="fr-F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>
                        <a:effectLst/>
                        <a:latin typeface="+mn-lt"/>
                      </a:endParaRPr>
                    </a:p>
                  </a:txBody>
                  <a:tcPr marL="44445" marR="44445" marT="0" marB="0" anchor="b"/>
                </a:tc>
              </a:tr>
              <a:tr h="229208">
                <a:tc>
                  <a:txBody>
                    <a:bodyPr/>
                    <a:lstStyle/>
                    <a:p>
                      <a:endParaRPr lang="fr-FR" sz="1600" dirty="0">
                        <a:effectLst/>
                        <a:latin typeface="+mn-lt"/>
                      </a:endParaRPr>
                    </a:p>
                  </a:txBody>
                  <a:tcPr marL="44445" marR="44445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effectLst/>
                        <a:latin typeface="+mn-lt"/>
                      </a:endParaRPr>
                    </a:p>
                  </a:txBody>
                  <a:tcPr marL="44445" marR="44445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effectLst/>
                        <a:latin typeface="+mn-lt"/>
                      </a:endParaRPr>
                    </a:p>
                  </a:txBody>
                  <a:tcPr marL="44445" marR="44445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effectLst/>
                        <a:latin typeface="+mn-lt"/>
                      </a:endParaRPr>
                    </a:p>
                  </a:txBody>
                  <a:tcPr marL="44445" marR="44445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effectLst/>
                        <a:latin typeface="+mn-lt"/>
                      </a:endParaRPr>
                    </a:p>
                  </a:txBody>
                  <a:tcPr marL="44445" marR="44445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+mn-lt"/>
                        </a:rPr>
                        <a:t>j-0</a:t>
                      </a:r>
                      <a:endParaRPr lang="fr-F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+mn-lt"/>
                        </a:rPr>
                        <a:t>j-21 </a:t>
                      </a:r>
                      <a:endParaRPr lang="fr-F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+mn-lt"/>
                        </a:rPr>
                        <a:t>j-42</a:t>
                      </a:r>
                      <a:endParaRPr lang="fr-F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b">
                    <a:noFill/>
                  </a:tcPr>
                </a:tc>
              </a:tr>
              <a:tr h="2398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+mn-lt"/>
                        </a:rPr>
                        <a:t>9</a:t>
                      </a:r>
                      <a:endParaRPr lang="fr-F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err="1" smtClean="0">
                          <a:effectLst/>
                          <a:latin typeface="+mn-lt"/>
                        </a:rPr>
                        <a:t>myrcène</a:t>
                      </a:r>
                      <a:endParaRPr lang="fr-F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effectLst/>
                        <a:latin typeface="+mn-lt"/>
                      </a:endParaRPr>
                    </a:p>
                  </a:txBody>
                  <a:tcPr marL="44445" marR="44445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+mn-lt"/>
                        </a:rPr>
                        <a:t>983</a:t>
                      </a:r>
                      <a:endParaRPr lang="fr-F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+mn-lt"/>
                        </a:rPr>
                        <a:t>1158</a:t>
                      </a:r>
                      <a:endParaRPr lang="fr-F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+mn-lt"/>
                        </a:rPr>
                        <a:t>2.4</a:t>
                      </a:r>
                      <a:endParaRPr lang="fr-F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+mn-lt"/>
                        </a:rPr>
                        <a:t>2.2</a:t>
                      </a:r>
                      <a:endParaRPr lang="fr-F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+mn-lt"/>
                        </a:rPr>
                        <a:t>2.9</a:t>
                      </a:r>
                      <a:endParaRPr lang="fr-F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b">
                    <a:noFill/>
                  </a:tcPr>
                </a:tc>
              </a:tr>
              <a:tr h="2398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+mn-lt"/>
                        </a:rPr>
                        <a:t>12</a:t>
                      </a:r>
                      <a:endParaRPr lang="fr-F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b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+mn-lt"/>
                        </a:rPr>
                        <a:t>α-</a:t>
                      </a:r>
                      <a:r>
                        <a:rPr lang="fr-FR" sz="1600" dirty="0" err="1" smtClean="0">
                          <a:effectLst/>
                          <a:latin typeface="+mn-lt"/>
                        </a:rPr>
                        <a:t>terpinène</a:t>
                      </a:r>
                      <a:endParaRPr lang="fr-F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+mn-lt"/>
                        </a:rPr>
                        <a:t>1011</a:t>
                      </a:r>
                      <a:endParaRPr lang="fr-F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+mn-lt"/>
                        </a:rPr>
                        <a:t>1177</a:t>
                      </a:r>
                      <a:endParaRPr lang="fr-F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+mn-lt"/>
                        </a:rPr>
                        <a:t>2.2</a:t>
                      </a:r>
                      <a:endParaRPr lang="fr-F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+mn-lt"/>
                        </a:rPr>
                        <a:t>2.1</a:t>
                      </a:r>
                      <a:endParaRPr lang="fr-F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+mn-lt"/>
                        </a:rPr>
                        <a:t>2.8</a:t>
                      </a:r>
                      <a:endParaRPr lang="fr-FR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b">
                    <a:noFill/>
                  </a:tcPr>
                </a:tc>
              </a:tr>
              <a:tr h="2398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+mn-lt"/>
                        </a:rPr>
                        <a:t>13</a:t>
                      </a:r>
                      <a:endParaRPr lang="fr-FR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+mn-lt"/>
                        </a:rPr>
                        <a:t>p-</a:t>
                      </a:r>
                      <a:r>
                        <a:rPr lang="fr-FR" sz="1600" dirty="0" err="1" smtClean="0">
                          <a:effectLst/>
                          <a:latin typeface="+mn-lt"/>
                        </a:rPr>
                        <a:t>cymène</a:t>
                      </a:r>
                      <a:endParaRPr lang="fr-F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600">
                        <a:effectLst/>
                        <a:latin typeface="+mn-lt"/>
                      </a:endParaRPr>
                    </a:p>
                  </a:txBody>
                  <a:tcPr marL="44445" marR="44445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+mn-lt"/>
                        </a:rPr>
                        <a:t>1014</a:t>
                      </a:r>
                      <a:endParaRPr lang="fr-F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+mn-lt"/>
                        </a:rPr>
                        <a:t>1268</a:t>
                      </a:r>
                      <a:endParaRPr lang="fr-F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+mn-lt"/>
                        </a:rPr>
                        <a:t>4.3</a:t>
                      </a:r>
                      <a:endParaRPr lang="fr-FR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+mn-lt"/>
                        </a:rPr>
                        <a:t>4.8</a:t>
                      </a:r>
                      <a:endParaRPr lang="fr-F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+mn-lt"/>
                        </a:rPr>
                        <a:t>6.8</a:t>
                      </a:r>
                      <a:endParaRPr lang="fr-F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b">
                    <a:noFill/>
                  </a:tcPr>
                </a:tc>
              </a:tr>
              <a:tr h="2398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18</a:t>
                      </a:r>
                      <a:endParaRPr lang="fr-FR" sz="1600" dirty="0">
                        <a:solidFill>
                          <a:srgbClr val="00B05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γ-</a:t>
                      </a:r>
                      <a:r>
                        <a:rPr lang="fr-FR" sz="1600" dirty="0" err="1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terpinène</a:t>
                      </a:r>
                      <a:endParaRPr lang="fr-FR" sz="1600" dirty="0">
                        <a:solidFill>
                          <a:srgbClr val="00B05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44445" marR="44445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1051</a:t>
                      </a:r>
                      <a:endParaRPr lang="fr-FR" sz="1600" dirty="0">
                        <a:solidFill>
                          <a:srgbClr val="00B05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1242</a:t>
                      </a:r>
                      <a:endParaRPr lang="fr-FR" sz="1600" dirty="0">
                        <a:solidFill>
                          <a:srgbClr val="00B05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13.0</a:t>
                      </a:r>
                      <a:endParaRPr lang="fr-FR" sz="1600" dirty="0">
                        <a:solidFill>
                          <a:srgbClr val="00B05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11.3</a:t>
                      </a:r>
                      <a:endParaRPr lang="fr-FR" sz="1600" dirty="0">
                        <a:solidFill>
                          <a:srgbClr val="00B05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14.5</a:t>
                      </a:r>
                      <a:endParaRPr lang="fr-FR" sz="1600" dirty="0">
                        <a:solidFill>
                          <a:srgbClr val="00B05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b">
                    <a:noFill/>
                  </a:tcPr>
                </a:tc>
              </a:tr>
              <a:tr h="2398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29</a:t>
                      </a:r>
                      <a:endParaRPr lang="fr-FR" sz="16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carvacrol</a:t>
                      </a:r>
                      <a:endParaRPr lang="fr-FR" sz="16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44445" marR="44445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1283</a:t>
                      </a:r>
                      <a:endParaRPr lang="fr-FR" sz="16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2205</a:t>
                      </a:r>
                      <a:endParaRPr lang="fr-FR" sz="16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67.8</a:t>
                      </a:r>
                      <a:endParaRPr lang="fr-FR" sz="16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69.8</a:t>
                      </a:r>
                      <a:endParaRPr lang="fr-FR" sz="16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61.5</a:t>
                      </a:r>
                      <a:endParaRPr lang="fr-FR" sz="16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b">
                    <a:noFill/>
                  </a:tcPr>
                </a:tc>
              </a:tr>
              <a:tr h="629651">
                <a:tc gridSpan="8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  <a:latin typeface="+mn-lt"/>
                        </a:rPr>
                        <a:t>Lordre</a:t>
                      </a:r>
                      <a:r>
                        <a:rPr lang="en-US" sz="14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  <a:latin typeface="+mn-lt"/>
                        </a:rPr>
                        <a:t>d’elution</a:t>
                      </a:r>
                      <a:r>
                        <a:rPr lang="en-US" sz="14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  <a:latin typeface="+mn-lt"/>
                        </a:rPr>
                        <a:t>est</a:t>
                      </a:r>
                      <a:r>
                        <a:rPr lang="en-US" sz="14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  <a:latin typeface="+mn-lt"/>
                        </a:rPr>
                        <a:t>donné</a:t>
                      </a:r>
                      <a:r>
                        <a:rPr lang="en-US" sz="14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  <a:latin typeface="+mn-lt"/>
                        </a:rPr>
                        <a:t>sur</a:t>
                      </a:r>
                      <a:r>
                        <a:rPr lang="en-US" sz="14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  <a:latin typeface="+mn-lt"/>
                        </a:rPr>
                        <a:t>colonne</a:t>
                      </a:r>
                      <a:r>
                        <a:rPr lang="en-US" sz="14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  <a:latin typeface="+mn-lt"/>
                        </a:rPr>
                        <a:t>apolaire</a:t>
                      </a:r>
                      <a:r>
                        <a:rPr lang="en-US" sz="1400" dirty="0" smtClean="0">
                          <a:effectLst/>
                          <a:latin typeface="+mn-lt"/>
                        </a:rPr>
                        <a:t>, 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(j-0): </a:t>
                      </a:r>
                      <a:r>
                        <a:rPr lang="en-US" sz="1400" dirty="0" err="1" smtClean="0">
                          <a:effectLst/>
                          <a:latin typeface="+mn-lt"/>
                        </a:rPr>
                        <a:t>feuilles</a:t>
                      </a:r>
                      <a:r>
                        <a:rPr lang="en-US" sz="14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  <a:latin typeface="+mn-lt"/>
                        </a:rPr>
                        <a:t>fraîches</a:t>
                      </a:r>
                      <a:r>
                        <a:rPr lang="en-US" sz="1400" dirty="0" smtClean="0">
                          <a:effectLst/>
                          <a:latin typeface="+mn-lt"/>
                        </a:rPr>
                        <a:t>; 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(j-21): </a:t>
                      </a:r>
                      <a:r>
                        <a:rPr lang="en-US" sz="1400" dirty="0" err="1" smtClean="0">
                          <a:effectLst/>
                          <a:latin typeface="+mn-lt"/>
                        </a:rPr>
                        <a:t>feuilles</a:t>
                      </a:r>
                      <a:r>
                        <a:rPr lang="en-US" sz="14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  <a:latin typeface="+mn-lt"/>
                        </a:rPr>
                        <a:t>séchées</a:t>
                      </a:r>
                      <a:r>
                        <a:rPr lang="en-US" sz="1400" dirty="0" smtClean="0">
                          <a:effectLst/>
                          <a:latin typeface="+mn-lt"/>
                        </a:rPr>
                        <a:t> 21 </a:t>
                      </a:r>
                      <a:r>
                        <a:rPr lang="en-US" sz="1400" dirty="0" err="1" smtClean="0">
                          <a:effectLst/>
                          <a:latin typeface="+mn-lt"/>
                        </a:rPr>
                        <a:t>jours</a:t>
                      </a:r>
                      <a:r>
                        <a:rPr lang="en-US" sz="1400" dirty="0" smtClean="0">
                          <a:effectLst/>
                          <a:latin typeface="+mn-lt"/>
                        </a:rPr>
                        <a:t>;</a:t>
                      </a:r>
                      <a:r>
                        <a:rPr lang="en-US" sz="14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+mn-lt"/>
                        </a:rPr>
                        <a:t>(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j-42): </a:t>
                      </a:r>
                      <a:r>
                        <a:rPr lang="en-US" sz="1400" dirty="0" err="1" smtClean="0">
                          <a:effectLst/>
                          <a:latin typeface="+mn-lt"/>
                        </a:rPr>
                        <a:t>feuilles</a:t>
                      </a:r>
                      <a:r>
                        <a:rPr lang="en-US" sz="14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  <a:latin typeface="+mn-lt"/>
                        </a:rPr>
                        <a:t>séchées</a:t>
                      </a:r>
                      <a:r>
                        <a:rPr lang="en-US" sz="1400" dirty="0" smtClean="0">
                          <a:effectLst/>
                          <a:latin typeface="+mn-lt"/>
                        </a:rPr>
                        <a:t> 42 </a:t>
                      </a:r>
                      <a:r>
                        <a:rPr lang="en-US" sz="1400" dirty="0" err="1" smtClean="0">
                          <a:effectLst/>
                          <a:latin typeface="+mn-lt"/>
                        </a:rPr>
                        <a:t>jours</a:t>
                      </a:r>
                      <a:r>
                        <a:rPr lang="en-US" sz="1400" dirty="0" smtClean="0">
                          <a:effectLst/>
                          <a:latin typeface="+mn-lt"/>
                        </a:rPr>
                        <a:t>.</a:t>
                      </a:r>
                      <a:endParaRPr lang="fr-F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3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9909717" y="6267527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b="1" dirty="0" smtClean="0">
                <a:solidFill>
                  <a:srgbClr val="FF0000"/>
                </a:solidFill>
              </a:rPr>
              <a:t>11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1824363" y="197693"/>
            <a:ext cx="547677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31 composés identifiés (98,1-99,4%) de la composition globale</a:t>
            </a:r>
          </a:p>
          <a:p>
            <a:endParaRPr lang="fr-FR" sz="800" b="1" dirty="0" smtClean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14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Carvacrol</a:t>
            </a:r>
            <a:r>
              <a:rPr lang="fr-FR" sz="1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29</a:t>
            </a:r>
            <a:r>
              <a:rPr lang="fr-FR" sz="14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(61,5-69,8%) composé le plus important, suivi du </a:t>
            </a:r>
            <a:r>
              <a:rPr lang="el-GR" sz="14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γ</a:t>
            </a:r>
            <a:r>
              <a:rPr lang="fr-FR" sz="14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-terpinène</a:t>
            </a:r>
            <a:r>
              <a:rPr lang="fr-FR" sz="1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18</a:t>
            </a:r>
            <a:r>
              <a:rPr lang="fr-FR" sz="14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(11,3-13,0%)</a:t>
            </a:r>
          </a:p>
          <a:p>
            <a:endParaRPr lang="fr-FR" sz="800" b="1" dirty="0" smtClean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14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Composition similaire à celle des espèces méditerranéennes</a:t>
            </a:r>
          </a:p>
          <a:p>
            <a:endParaRPr lang="fr-FR" sz="800" b="1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1400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 séchage n’a pas d’influence sur la composition chimique qui est globalement homogène</a:t>
            </a:r>
          </a:p>
          <a:p>
            <a:endParaRPr lang="fr-FR" sz="1400" b="1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37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731536" y="-151478"/>
            <a:ext cx="11001420" cy="6357958"/>
            <a:chOff x="0" y="0"/>
            <a:chExt cx="11001420" cy="6357958"/>
          </a:xfrm>
          <a:noFill/>
        </p:grpSpPr>
        <p:pic>
          <p:nvPicPr>
            <p:cNvPr id="3" name="Image 2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657" y="1605206"/>
              <a:ext cx="8020755" cy="4752752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4" name="Rectangle 16"/>
            <p:cNvSpPr>
              <a:spLocks noChangeArrowheads="1"/>
            </p:cNvSpPr>
            <p:nvPr/>
          </p:nvSpPr>
          <p:spPr bwMode="auto">
            <a:xfrm>
              <a:off x="0" y="0"/>
              <a:ext cx="11001420" cy="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fr-FR"/>
            </a:p>
          </p:txBody>
        </p:sp>
        <p:graphicFrame>
          <p:nvGraphicFramePr>
            <p:cNvPr id="5" name="Object 15"/>
            <p:cNvGraphicFramePr>
              <a:graphicFrameLocks noChangeAspect="1"/>
            </p:cNvGraphicFramePr>
            <p:nvPr/>
          </p:nvGraphicFramePr>
          <p:xfrm>
            <a:off x="515657" y="1500174"/>
            <a:ext cx="2756092" cy="24240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4" name="CS ChemDraw Drawing" r:id="rId4" imgW="1246392" imgH="1857291" progId="ChemDraw.Document.6.0">
                    <p:embed/>
                  </p:oleObj>
                </mc:Choice>
                <mc:Fallback>
                  <p:oleObj name="CS ChemDraw Drawing" r:id="rId4" imgW="1246392" imgH="1857291" progId="ChemDraw.Document.6.0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5657" y="1500174"/>
                          <a:ext cx="2756092" cy="242402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ZoneTexte 5"/>
            <p:cNvSpPr txBox="1"/>
            <p:nvPr/>
          </p:nvSpPr>
          <p:spPr>
            <a:xfrm>
              <a:off x="2750336" y="4778184"/>
              <a:ext cx="509542" cy="43679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</a:rPr>
                <a:t>C5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3276640" y="3571900"/>
              <a:ext cx="509542" cy="43679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</a:rPr>
                <a:t>C3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3633830" y="3635176"/>
              <a:ext cx="509542" cy="43679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</a:rPr>
                <a:t>C4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1895069" y="4224272"/>
              <a:ext cx="511470" cy="43679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</a:rPr>
                <a:t>C1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3919582" y="3635176"/>
              <a:ext cx="509542" cy="43679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</a:rPr>
                <a:t>C6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6500826" y="4063804"/>
              <a:ext cx="509542" cy="43679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</a:rPr>
                <a:t>C8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7072330" y="3929090"/>
              <a:ext cx="423514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</a:rPr>
                <a:t>C7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6703999" y="1520720"/>
              <a:ext cx="1203846" cy="43679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</a:rPr>
                <a:t>C9 + C10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4985015" y="4139786"/>
              <a:ext cx="509542" cy="43679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</a:rPr>
                <a:t>C2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  <p:cxnSp>
          <p:nvCxnSpPr>
            <p:cNvPr id="15" name="AutoShape 16"/>
            <p:cNvCxnSpPr>
              <a:cxnSpLocks noChangeShapeType="1"/>
            </p:cNvCxnSpPr>
            <p:nvPr/>
          </p:nvCxnSpPr>
          <p:spPr bwMode="auto">
            <a:xfrm rot="10800000" flipV="1">
              <a:off x="3781728" y="4393244"/>
              <a:ext cx="1203288" cy="743474"/>
            </a:xfrm>
            <a:prstGeom prst="straightConnector1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6" name="AutoShape 17"/>
            <p:cNvCxnSpPr>
              <a:cxnSpLocks noChangeShapeType="1"/>
            </p:cNvCxnSpPr>
            <p:nvPr/>
          </p:nvCxnSpPr>
          <p:spPr bwMode="auto">
            <a:xfrm>
              <a:off x="2116225" y="4562216"/>
              <a:ext cx="634111" cy="574502"/>
            </a:xfrm>
            <a:prstGeom prst="straightConnector1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20" name="Ellipse 19"/>
          <p:cNvSpPr/>
          <p:nvPr/>
        </p:nvSpPr>
        <p:spPr>
          <a:xfrm>
            <a:off x="7375238" y="1348720"/>
            <a:ext cx="1214446" cy="57150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2588892" y="3491860"/>
            <a:ext cx="571504" cy="42862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1160132" y="3491860"/>
            <a:ext cx="428628" cy="500066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7160924" y="3920488"/>
            <a:ext cx="571504" cy="42862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1874512" y="3206108"/>
            <a:ext cx="571504" cy="42862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>
          <a:xfrm>
            <a:off x="7803866" y="3777612"/>
            <a:ext cx="571504" cy="428628"/>
          </a:xfrm>
          <a:prstGeom prst="ellipse">
            <a:avLst/>
          </a:prstGeom>
          <a:noFill/>
          <a:ln>
            <a:solidFill>
              <a:srgbClr val="550B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1874512" y="1277282"/>
            <a:ext cx="571504" cy="428628"/>
          </a:xfrm>
          <a:prstGeom prst="ellipse">
            <a:avLst/>
          </a:prstGeom>
          <a:noFill/>
          <a:ln>
            <a:solidFill>
              <a:srgbClr val="550B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/>
          <p:cNvSpPr/>
          <p:nvPr/>
        </p:nvSpPr>
        <p:spPr>
          <a:xfrm>
            <a:off x="3446148" y="4563430"/>
            <a:ext cx="571504" cy="428628"/>
          </a:xfrm>
          <a:prstGeom prst="ellipse">
            <a:avLst/>
          </a:prstGeom>
          <a:noFill/>
          <a:ln>
            <a:solidFill>
              <a:srgbClr val="550B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/>
          <p:cNvSpPr/>
          <p:nvPr/>
        </p:nvSpPr>
        <p:spPr>
          <a:xfrm>
            <a:off x="2588892" y="4063364"/>
            <a:ext cx="571504" cy="428628"/>
          </a:xfrm>
          <a:prstGeom prst="ellipse">
            <a:avLst/>
          </a:prstGeom>
          <a:noFill/>
          <a:ln>
            <a:solidFill>
              <a:srgbClr val="550B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/>
          <p:cNvSpPr/>
          <p:nvPr/>
        </p:nvSpPr>
        <p:spPr>
          <a:xfrm>
            <a:off x="3946214" y="3277546"/>
            <a:ext cx="1357322" cy="714380"/>
          </a:xfrm>
          <a:prstGeom prst="ellipse">
            <a:avLst/>
          </a:prstGeom>
          <a:noFill/>
          <a:ln>
            <a:solidFill>
              <a:srgbClr val="550B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/>
          <p:cNvSpPr/>
          <p:nvPr/>
        </p:nvSpPr>
        <p:spPr>
          <a:xfrm>
            <a:off x="5589288" y="3991926"/>
            <a:ext cx="571504" cy="428628"/>
          </a:xfrm>
          <a:prstGeom prst="ellipse">
            <a:avLst/>
          </a:prstGeom>
          <a:noFill/>
          <a:ln>
            <a:solidFill>
              <a:srgbClr val="550B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9909717" y="6267527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b="1" dirty="0" smtClean="0">
                <a:solidFill>
                  <a:srgbClr val="FF0000"/>
                </a:solidFill>
              </a:rPr>
              <a:t>12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3" name="Rectangle 8"/>
          <p:cNvSpPr>
            <a:spLocks noChangeArrowheads="1"/>
          </p:cNvSpPr>
          <p:nvPr/>
        </p:nvSpPr>
        <p:spPr bwMode="auto">
          <a:xfrm>
            <a:off x="841315" y="182866"/>
            <a:ext cx="1056758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Aft>
                <a:spcPts val="1000"/>
              </a:spcAft>
            </a:pPr>
            <a:r>
              <a:rPr lang="en-GB" sz="1800" b="1" dirty="0" smtClean="0">
                <a:solidFill>
                  <a:srgbClr val="0066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800" b="1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Identification du </a:t>
            </a:r>
            <a:r>
              <a:rPr lang="en-US" sz="1800" b="1" dirty="0" err="1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carvacrol</a:t>
            </a:r>
            <a:r>
              <a:rPr lang="en-US" sz="1800" b="1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(compose le plus </a:t>
            </a:r>
            <a:r>
              <a:rPr lang="en-US" sz="1800" b="1" dirty="0" err="1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abondant</a:t>
            </a:r>
            <a:r>
              <a:rPr lang="en-US" sz="1800" b="1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r>
              <a:rPr lang="en-US" sz="1800" b="1" dirty="0" err="1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</a:t>
            </a:r>
            <a:r>
              <a:rPr lang="en-US" sz="1800" b="1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le </a:t>
            </a:r>
            <a:r>
              <a:rPr lang="en-US" sz="1800" b="1" dirty="0" err="1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spectre</a:t>
            </a:r>
            <a:r>
              <a:rPr lang="en-US" sz="1800" b="1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RMN 13C de </a:t>
            </a:r>
            <a:r>
              <a:rPr lang="en-US" sz="1800" b="1" dirty="0" err="1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l’HE</a:t>
            </a:r>
            <a:r>
              <a:rPr lang="en-US" sz="1800" b="1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US" sz="1800" b="1" dirty="0" err="1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feuilles</a:t>
            </a:r>
            <a:r>
              <a:rPr lang="en-US" sz="1800" b="1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b="1" dirty="0" err="1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fraîches</a:t>
            </a:r>
            <a:r>
              <a:rPr lang="en-US" sz="1800" b="1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US" sz="1800" b="1" i="1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en-US" sz="1800" b="1" i="1" dirty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US" sz="1800" b="1" i="1" dirty="0" err="1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syriacum</a:t>
            </a:r>
            <a:endParaRPr lang="fr-FR" sz="1800" b="1" i="1" dirty="0">
              <a:solidFill>
                <a:srgbClr val="92D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80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-492210" y="245069"/>
            <a:ext cx="83982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800" b="1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Tests antioxidant </a:t>
            </a:r>
            <a:r>
              <a:rPr lang="en-US" sz="1800" b="1" i="1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vitro </a:t>
            </a:r>
            <a:r>
              <a:rPr lang="en-US" sz="1800" b="1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 HE de </a:t>
            </a:r>
            <a:r>
              <a:rPr lang="en-US" sz="1800" b="1" i="1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O. </a:t>
            </a:r>
            <a:r>
              <a:rPr lang="en-US" sz="1800" b="1" i="1" dirty="0" err="1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syriacum</a:t>
            </a:r>
            <a:r>
              <a:rPr lang="en-US" sz="1800" b="1" i="1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b="1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 de la </a:t>
            </a:r>
            <a:r>
              <a:rPr lang="en-US" sz="1800" b="1" dirty="0" err="1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vitamine</a:t>
            </a:r>
            <a:r>
              <a:rPr lang="en-US" sz="1800" b="1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b="1" dirty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 </a:t>
            </a:r>
            <a:r>
              <a:rPr lang="en-US" sz="1800" b="1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vis-à-vis du </a:t>
            </a:r>
            <a:r>
              <a:rPr lang="en-GB" sz="1800" b="1" dirty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DPPH</a:t>
            </a:r>
            <a:r>
              <a:rPr lang="en-GB" sz="1800" b="1" baseline="30000" dirty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</a:t>
            </a:r>
            <a:endParaRPr lang="fr-FR" sz="1800" b="1" dirty="0">
              <a:solidFill>
                <a:srgbClr val="92D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5" name="Obje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3050768"/>
              </p:ext>
            </p:extLst>
          </p:nvPr>
        </p:nvGraphicFramePr>
        <p:xfrm>
          <a:off x="309648" y="1016788"/>
          <a:ext cx="7272838" cy="3621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6" name="Prism Project" r:id="rId3" imgW="4680000" imgH="2592000" progId="Prism5.Document">
                  <p:embed/>
                </p:oleObj>
              </mc:Choice>
              <mc:Fallback>
                <p:oleObj name="Prism Project" r:id="rId3" imgW="4680000" imgH="2592000" progId="Prism5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648" y="1016788"/>
                        <a:ext cx="7272838" cy="36219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7475522" y="766012"/>
            <a:ext cx="43335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L’HE de </a:t>
            </a:r>
            <a:r>
              <a:rPr lang="en-GB" sz="1600" b="1" i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O. </a:t>
            </a:r>
            <a:r>
              <a:rPr lang="en-GB" sz="1600" b="1" i="1" dirty="0" err="1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syriacum</a:t>
            </a:r>
            <a:r>
              <a:rPr lang="en-GB" sz="1600" b="1" i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b="1" dirty="0" err="1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possède</a:t>
            </a:r>
            <a:r>
              <a:rPr lang="en-GB" sz="16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b="1" dirty="0" err="1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une</a:t>
            </a:r>
            <a:r>
              <a:rPr lang="en-GB" sz="16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b="1" dirty="0" err="1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activité</a:t>
            </a:r>
            <a:r>
              <a:rPr lang="en-GB" sz="16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b="1" dirty="0" err="1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antioxydante</a:t>
            </a:r>
            <a:r>
              <a:rPr lang="en-GB" sz="16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b="1" dirty="0" err="1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mais</a:t>
            </a:r>
            <a:r>
              <a:rPr lang="en-GB" sz="16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b="1" dirty="0" err="1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</a:t>
            </a:r>
            <a:r>
              <a:rPr lang="en-GB" sz="16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b="1" dirty="0" err="1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capacité</a:t>
            </a:r>
            <a:r>
              <a:rPr lang="en-GB" sz="16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b="1" dirty="0" err="1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d’inhibition</a:t>
            </a:r>
            <a:r>
              <a:rPr lang="en-GB" sz="16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du radical  DPPH</a:t>
            </a:r>
            <a:r>
              <a:rPr lang="en-GB" sz="1600" b="1" baseline="30000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 </a:t>
            </a:r>
            <a:r>
              <a:rPr lang="en-GB" sz="1600" b="1" dirty="0" err="1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</a:t>
            </a:r>
            <a:r>
              <a:rPr lang="en-GB" sz="16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plus </a:t>
            </a:r>
            <a:r>
              <a:rPr lang="en-GB" sz="1600" b="1" dirty="0" err="1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faible</a:t>
            </a:r>
            <a:r>
              <a:rPr lang="en-GB" sz="16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b="1" dirty="0" err="1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</a:t>
            </a:r>
            <a:r>
              <a:rPr lang="en-GB" sz="16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b="1" dirty="0" err="1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celle</a:t>
            </a:r>
            <a:r>
              <a:rPr lang="en-GB" sz="16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la vitamin C pour </a:t>
            </a:r>
            <a:r>
              <a:rPr lang="en-GB" sz="1600" b="1" dirty="0" err="1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toutes</a:t>
            </a:r>
            <a:r>
              <a:rPr lang="en-GB" sz="16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les concentrations</a:t>
            </a:r>
          </a:p>
          <a:p>
            <a:pPr algn="just"/>
            <a:endParaRPr lang="en-GB" b="1" dirty="0" smtClean="0">
              <a:solidFill>
                <a:srgbClr val="0000FF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</a:t>
            </a:r>
            <a:r>
              <a:rPr lang="en-GB" sz="1600" b="1" dirty="0" err="1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propriétés</a:t>
            </a:r>
            <a:r>
              <a:rPr lang="en-GB" sz="16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b="1" dirty="0" err="1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antioxydantes</a:t>
            </a:r>
            <a:r>
              <a:rPr lang="en-GB" sz="16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GB" sz="1600" b="1" dirty="0" err="1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cette</a:t>
            </a:r>
            <a:r>
              <a:rPr lang="en-GB" sz="16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HE </a:t>
            </a:r>
            <a:r>
              <a:rPr lang="en-GB" sz="1600" b="1" dirty="0" err="1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pourraient</a:t>
            </a:r>
            <a:r>
              <a:rPr lang="en-GB" sz="16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b="1" dirty="0" err="1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être</a:t>
            </a:r>
            <a:r>
              <a:rPr lang="en-GB" sz="16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b="1" dirty="0" err="1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liées</a:t>
            </a:r>
            <a:r>
              <a:rPr lang="en-GB" sz="16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à la presence du </a:t>
            </a:r>
            <a:r>
              <a:rPr lang="en-GB" sz="1600" b="1" dirty="0" err="1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carvacrol</a:t>
            </a:r>
            <a:endParaRPr lang="fr-FR" sz="1600" b="1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5260" y="4546192"/>
            <a:ext cx="11120875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Conclusion: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fr-FR" sz="16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fr-FR" sz="1600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composition chimique </a:t>
            </a:r>
            <a:r>
              <a:rPr lang="fr-FR" sz="16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reste globalement homogène durant le séchage</a:t>
            </a:r>
          </a:p>
          <a:p>
            <a:endParaRPr lang="fr-FR" sz="800" b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composition chimique des HE de </a:t>
            </a:r>
            <a:r>
              <a:rPr lang="fr-FR" sz="1600" b="1" i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O. </a:t>
            </a:r>
            <a:r>
              <a:rPr lang="fr-FR" sz="1600" b="1" i="1" dirty="0" err="1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syriacum</a:t>
            </a:r>
            <a:r>
              <a:rPr lang="fr-FR" sz="1600" b="1" i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16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acclimatée en C.I. est proche de celle des autres espèces cultivées en </a:t>
            </a:r>
            <a:r>
              <a:rPr lang="fr-FR" sz="1600" b="1" dirty="0" err="1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region</a:t>
            </a:r>
            <a:r>
              <a:rPr lang="fr-FR" sz="16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méditerranéenne et est dominée par le </a:t>
            </a:r>
            <a:r>
              <a:rPr lang="fr-FR" sz="1600" b="1" dirty="0" err="1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carvacrol</a:t>
            </a:r>
            <a:endParaRPr lang="fr-FR" sz="1600" b="1" dirty="0" smtClean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sz="800" b="1" dirty="0" smtClean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Cette HE possède un potentiel antioxydant significatif mais inférieur à celui de la vitamine C</a:t>
            </a:r>
          </a:p>
          <a:p>
            <a:endParaRPr lang="fr-FR" sz="800" b="1" dirty="0" smtClean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Cette plante peut être intégrée dans les habitudes alimentaires des ivoiriens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b="1" dirty="0" smtClean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b="1" dirty="0" smtClean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sz="1600" b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dirty="0"/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9909717" y="6267527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b="1" dirty="0" smtClean="0">
                <a:solidFill>
                  <a:srgbClr val="FF0000"/>
                </a:solidFill>
              </a:rPr>
              <a:t>1</a:t>
            </a:r>
            <a:fld id="{2E5737EC-908E-4401-9885-FDE11B19B5D6}" type="slidenum">
              <a:rPr lang="fr-FR" b="1" smtClean="0">
                <a:solidFill>
                  <a:srgbClr val="FF0000"/>
                </a:solidFill>
              </a:rPr>
              <a:pPr eaLnBrk="1" hangingPunct="1"/>
              <a:t>13</a:t>
            </a:fld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68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62884" y="386367"/>
            <a:ext cx="10380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II. Variabilité chimique des huiles essentielles des écorces de tronc de </a:t>
            </a:r>
            <a:r>
              <a:rPr lang="fr-FR" b="1" i="1" dirty="0" err="1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Monodora</a:t>
            </a:r>
            <a:r>
              <a:rPr lang="fr-FR" b="1" i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b="1" i="1" dirty="0" err="1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myristica</a:t>
            </a:r>
            <a:r>
              <a:rPr lang="fr-FR" b="1" i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fr-FR" b="1" dirty="0" err="1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garth</a:t>
            </a:r>
            <a:r>
              <a:rPr lang="fr-FR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dunal de Côte d’Ivoire</a:t>
            </a:r>
            <a:endParaRPr lang="fr-FR" b="1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 bwMode="auto">
          <a:xfrm>
            <a:off x="4781595" y="1302765"/>
            <a:ext cx="5547262" cy="2232025"/>
          </a:xfrm>
          <a:prstGeom prst="roundRect">
            <a:avLst/>
          </a:prstGeom>
          <a:solidFill>
            <a:schemeClr val="lt1"/>
          </a:solidFill>
          <a:ln>
            <a:solidFill>
              <a:schemeClr val="dk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spcAft>
                <a:spcPct val="40000"/>
              </a:spcAft>
              <a:buFont typeface="Wingdings" pitchFamily="2" charset="2"/>
              <a:buChar char="Ø"/>
              <a:defRPr/>
            </a:pPr>
            <a:r>
              <a:rPr lang="fr-FR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fr-FR" b="1" i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fr-FR" b="1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fr-FR" b="1" i="1" dirty="0" err="1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myristica</a:t>
            </a:r>
            <a:r>
              <a:rPr lang="fr-FR" b="1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 une espèce des forêts denses humides de basse et moyenne </a:t>
            </a:r>
            <a:r>
              <a:rPr lang="fr-FR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altitude</a:t>
            </a:r>
          </a:p>
          <a:p>
            <a:pPr>
              <a:spcAft>
                <a:spcPct val="40000"/>
              </a:spcAft>
              <a:defRPr/>
            </a:pPr>
            <a:endParaRPr lang="fr-FR" b="1" dirty="0" smtClean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ct val="40000"/>
              </a:spcAft>
              <a:buFont typeface="Wingdings" pitchFamily="2" charset="2"/>
              <a:buChar char="Ø"/>
              <a:defRPr/>
            </a:pPr>
            <a:r>
              <a:rPr lang="fr-FR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Largement distribué de l’Afrique en Asie dans les forêts denses</a:t>
            </a:r>
          </a:p>
          <a:p>
            <a:pPr>
              <a:spcAft>
                <a:spcPct val="40000"/>
              </a:spcAft>
              <a:defRPr/>
            </a:pPr>
            <a:endParaRPr lang="fr-FR" b="1" dirty="0" smtClean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à coins arrondis 9"/>
          <p:cNvSpPr>
            <a:spLocks noChangeArrowheads="1"/>
          </p:cNvSpPr>
          <p:nvPr/>
        </p:nvSpPr>
        <p:spPr bwMode="auto">
          <a:xfrm>
            <a:off x="2422995" y="3727583"/>
            <a:ext cx="7132302" cy="148746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b="1" dirty="0">
                <a:solidFill>
                  <a:srgbClr val="FF0000"/>
                </a:solidFill>
                <a:latin typeface="Verdana" panose="020B0604030504040204" pitchFamily="34" charset="0"/>
              </a:rPr>
              <a:t>Usages</a:t>
            </a:r>
          </a:p>
          <a:p>
            <a:pPr algn="ctr" eaLnBrk="1" hangingPunct="1"/>
            <a:endParaRPr lang="fr-FR" sz="700" b="1" dirty="0">
              <a:solidFill>
                <a:srgbClr val="FF0000"/>
              </a:solidFill>
              <a:latin typeface="Verdana" panose="020B0604030504040204" pitchFamily="34" charset="0"/>
            </a:endParaRPr>
          </a:p>
          <a:p>
            <a:pPr algn="ctr" eaLnBrk="1" hangingPunct="1"/>
            <a:r>
              <a:rPr lang="fr-FR" b="1" dirty="0" smtClean="0">
                <a:solidFill>
                  <a:srgbClr val="0000FF"/>
                </a:solidFill>
                <a:latin typeface="Verdana" pitchFamily="34" charset="0"/>
              </a:rPr>
              <a:t>Hémorroïdes, maux d’estomac, </a:t>
            </a:r>
          </a:p>
          <a:p>
            <a:pPr algn="ctr" eaLnBrk="1" hangingPunct="1"/>
            <a:r>
              <a:rPr lang="fr-FR" b="1" dirty="0" smtClean="0">
                <a:solidFill>
                  <a:srgbClr val="0000FF"/>
                </a:solidFill>
                <a:latin typeface="Verdana" pitchFamily="34" charset="0"/>
              </a:rPr>
              <a:t>fièvre</a:t>
            </a:r>
            <a:endParaRPr lang="fr-FR" dirty="0"/>
          </a:p>
        </p:txBody>
      </p:sp>
      <p:pic>
        <p:nvPicPr>
          <p:cNvPr id="3074" name="Image 5" descr="F:\DCIM\222___02\IMG_09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982" y="1302765"/>
            <a:ext cx="2605067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2890" y="5906509"/>
            <a:ext cx="109803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TMG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Djie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Bi, ZA Ouattara, AT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Yapi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AJ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Mamyrbekova-Békro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Y-A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Békro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Bighelli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 Paoli,                                              F</a:t>
            </a:r>
            <a:r>
              <a:rPr lang="fr-FR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Tomi</a:t>
            </a:r>
            <a:endParaRPr lang="fr-FR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9909717" y="6267527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b="1" dirty="0" smtClean="0">
                <a:solidFill>
                  <a:srgbClr val="FF0000"/>
                </a:solidFill>
              </a:rPr>
              <a:t>14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6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1972" y="579549"/>
            <a:ext cx="106508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Objectif: </a:t>
            </a:r>
            <a:r>
              <a:rPr lang="fr-FR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Mettre en évidence une homogénéité ou une éventuelle variabilité chimique de l’HE de </a:t>
            </a:r>
            <a:r>
              <a:rPr lang="fr-FR" b="1" i="1" dirty="0" err="1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Monodora</a:t>
            </a:r>
            <a:r>
              <a:rPr lang="fr-FR" b="1" i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b="1" i="1" dirty="0" err="1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myristica</a:t>
            </a:r>
            <a:endParaRPr lang="fr-FR" b="1" i="1" dirty="0" smtClean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fr-FR" b="1" i="1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fr-FR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Méthode: </a:t>
            </a:r>
            <a:endParaRPr lang="fr-FR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1" name="Group 179"/>
          <p:cNvGrpSpPr>
            <a:grpSpLocks/>
          </p:cNvGrpSpPr>
          <p:nvPr/>
        </p:nvGrpSpPr>
        <p:grpSpPr bwMode="auto">
          <a:xfrm>
            <a:off x="3329447" y="3057024"/>
            <a:ext cx="4185630" cy="1079500"/>
            <a:chOff x="1429" y="709"/>
            <a:chExt cx="2041" cy="680"/>
          </a:xfrm>
          <a:solidFill>
            <a:srgbClr val="B2B2B2"/>
          </a:solidFill>
        </p:grpSpPr>
        <p:sp>
          <p:nvSpPr>
            <p:cNvPr id="22" name="AutoShape 176"/>
            <p:cNvSpPr>
              <a:spLocks noChangeArrowheads="1"/>
            </p:cNvSpPr>
            <p:nvPr/>
          </p:nvSpPr>
          <p:spPr bwMode="auto">
            <a:xfrm>
              <a:off x="1474" y="709"/>
              <a:ext cx="1996" cy="680"/>
            </a:xfrm>
            <a:prstGeom prst="rightArrow">
              <a:avLst>
                <a:gd name="adj1" fmla="val 50000"/>
                <a:gd name="adj2" fmla="val 73382"/>
              </a:avLst>
            </a:prstGeom>
            <a:grp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3" name="Text Box 177"/>
            <p:cNvSpPr txBox="1">
              <a:spLocks noChangeArrowheads="1"/>
            </p:cNvSpPr>
            <p:nvPr/>
          </p:nvSpPr>
          <p:spPr bwMode="auto">
            <a:xfrm>
              <a:off x="1429" y="930"/>
              <a:ext cx="2041" cy="40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fr-FR" b="1" dirty="0">
                  <a:latin typeface="Verdana" pitchFamily="34" charset="0"/>
                </a:rPr>
                <a:t>RMN </a:t>
              </a:r>
              <a:r>
                <a:rPr lang="fr-FR" b="1" baseline="30000" dirty="0" smtClean="0">
                  <a:latin typeface="Verdana" pitchFamily="34" charset="0"/>
                </a:rPr>
                <a:t>13</a:t>
              </a:r>
              <a:r>
                <a:rPr lang="fr-FR" b="1" dirty="0" smtClean="0">
                  <a:latin typeface="Verdana" pitchFamily="34" charset="0"/>
                </a:rPr>
                <a:t>C</a:t>
              </a:r>
              <a:r>
                <a:rPr lang="fr-FR" b="1" dirty="0">
                  <a:latin typeface="Verdana" pitchFamily="34" charset="0"/>
                </a:rPr>
                <a:t>, </a:t>
              </a:r>
              <a:r>
                <a:rPr lang="fr-FR" b="1" dirty="0" smtClean="0">
                  <a:latin typeface="Verdana" pitchFamily="34" charset="0"/>
                </a:rPr>
                <a:t>CPG(Ir), CPG-SM</a:t>
              </a:r>
              <a:endParaRPr lang="fr-FR" b="1" dirty="0"/>
            </a:p>
          </p:txBody>
        </p:sp>
      </p:grpSp>
      <p:sp>
        <p:nvSpPr>
          <p:cNvPr id="24" name="Rectangle à coins arrondis 19"/>
          <p:cNvSpPr>
            <a:spLocks noChangeArrowheads="1"/>
          </p:cNvSpPr>
          <p:nvPr/>
        </p:nvSpPr>
        <p:spPr bwMode="auto">
          <a:xfrm>
            <a:off x="103031" y="2446986"/>
            <a:ext cx="3183388" cy="258865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b="1" dirty="0" smtClean="0">
                <a:solidFill>
                  <a:srgbClr val="0000FF"/>
                </a:solidFill>
                <a:latin typeface="Verdana" panose="020B0604030504040204" pitchFamily="34" charset="0"/>
              </a:rPr>
              <a:t>50 échantillons d’HE d’écorces de tronc de </a:t>
            </a:r>
            <a:r>
              <a:rPr lang="fr-FR" b="1" i="1" dirty="0" smtClean="0">
                <a:solidFill>
                  <a:srgbClr val="0000FF"/>
                </a:solidFill>
                <a:latin typeface="Verdana" panose="020B0604030504040204" pitchFamily="34" charset="0"/>
              </a:rPr>
              <a:t>M. </a:t>
            </a:r>
            <a:r>
              <a:rPr lang="fr-FR" b="1" i="1" dirty="0" err="1" smtClean="0">
                <a:solidFill>
                  <a:srgbClr val="0000FF"/>
                </a:solidFill>
                <a:latin typeface="Verdana" panose="020B0604030504040204" pitchFamily="34" charset="0"/>
              </a:rPr>
              <a:t>myristica</a:t>
            </a:r>
            <a:r>
              <a:rPr lang="fr-FR" b="1" i="1" dirty="0" smtClean="0">
                <a:solidFill>
                  <a:srgbClr val="0000FF"/>
                </a:solidFill>
                <a:latin typeface="Verdana" panose="020B0604030504040204" pitchFamily="34" charset="0"/>
              </a:rPr>
              <a:t> </a:t>
            </a:r>
            <a:r>
              <a:rPr lang="fr-FR" b="1" dirty="0" smtClean="0">
                <a:solidFill>
                  <a:srgbClr val="0000FF"/>
                </a:solidFill>
                <a:latin typeface="Verdana" panose="020B0604030504040204" pitchFamily="34" charset="0"/>
              </a:rPr>
              <a:t>récoltées sur des pieds individuels dans 5 stations </a:t>
            </a:r>
            <a:endParaRPr lang="fr-FR" dirty="0"/>
          </a:p>
        </p:txBody>
      </p:sp>
      <p:sp>
        <p:nvSpPr>
          <p:cNvPr id="25" name="Rectangle à coins arrondis 21"/>
          <p:cNvSpPr>
            <a:spLocks noChangeArrowheads="1"/>
          </p:cNvSpPr>
          <p:nvPr/>
        </p:nvSpPr>
        <p:spPr bwMode="auto">
          <a:xfrm>
            <a:off x="7558105" y="3308643"/>
            <a:ext cx="3097213" cy="5762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b="1" dirty="0" smtClean="0">
                <a:solidFill>
                  <a:srgbClr val="0000FF"/>
                </a:solidFill>
                <a:latin typeface="Verdana" panose="020B0604030504040204" pitchFamily="34" charset="0"/>
              </a:rPr>
              <a:t>Composition chimique</a:t>
            </a:r>
            <a:endParaRPr lang="fr-FR" b="1" dirty="0">
              <a:latin typeface="Verdana" panose="020B0604030504040204" pitchFamily="34" charset="0"/>
            </a:endParaRPr>
          </a:p>
        </p:txBody>
      </p:sp>
      <p:sp>
        <p:nvSpPr>
          <p:cNvPr id="26" name="Flèche vers le bas 21"/>
          <p:cNvSpPr>
            <a:spLocks noChangeArrowheads="1"/>
          </p:cNvSpPr>
          <p:nvPr/>
        </p:nvSpPr>
        <p:spPr bwMode="auto">
          <a:xfrm>
            <a:off x="8806377" y="4006775"/>
            <a:ext cx="792163" cy="1737202"/>
          </a:xfrm>
          <a:prstGeom prst="downArrow">
            <a:avLst>
              <a:gd name="adj1" fmla="val 50000"/>
              <a:gd name="adj2" fmla="val 25676"/>
            </a:avLst>
          </a:prstGeom>
          <a:solidFill>
            <a:srgbClr val="B2B2B2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/>
          </a:p>
        </p:txBody>
      </p:sp>
      <p:sp>
        <p:nvSpPr>
          <p:cNvPr id="27" name="Rectangle à coins arrondis 26"/>
          <p:cNvSpPr/>
          <p:nvPr/>
        </p:nvSpPr>
        <p:spPr bwMode="auto">
          <a:xfrm>
            <a:off x="9508164" y="4249313"/>
            <a:ext cx="2520950" cy="863600"/>
          </a:xfrm>
          <a:prstGeom prst="roundRect">
            <a:avLst/>
          </a:prstGeom>
          <a:ln w="190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anchorCtr="1"/>
          <a:lstStyle/>
          <a:p>
            <a:pPr algn="ctr">
              <a:defRPr/>
            </a:pPr>
            <a:r>
              <a:rPr lang="fr-FR" b="1" dirty="0">
                <a:solidFill>
                  <a:srgbClr val="0000FF"/>
                </a:solidFill>
                <a:latin typeface="Verdana" pitchFamily="34" charset="0"/>
              </a:rPr>
              <a:t>Analyse statistique              ACP et CHA</a:t>
            </a:r>
          </a:p>
        </p:txBody>
      </p:sp>
      <p:sp>
        <p:nvSpPr>
          <p:cNvPr id="28" name="Rectangle à coins arrondis 27"/>
          <p:cNvSpPr/>
          <p:nvPr/>
        </p:nvSpPr>
        <p:spPr bwMode="auto">
          <a:xfrm>
            <a:off x="7941983" y="5801452"/>
            <a:ext cx="2520950" cy="793750"/>
          </a:xfrm>
          <a:prstGeom prst="roundRect">
            <a:avLst/>
          </a:prstGeom>
          <a:ln w="190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anchorCtr="1"/>
          <a:lstStyle/>
          <a:p>
            <a:pPr>
              <a:defRPr/>
            </a:pPr>
            <a:r>
              <a:rPr lang="fr-FR" b="1" dirty="0">
                <a:solidFill>
                  <a:srgbClr val="0000FF"/>
                </a:solidFill>
                <a:latin typeface="Verdana" pitchFamily="34" charset="0"/>
              </a:rPr>
              <a:t>Etude de la variabilité</a:t>
            </a:r>
          </a:p>
        </p:txBody>
      </p:sp>
      <p:sp>
        <p:nvSpPr>
          <p:cNvPr id="11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9909717" y="6267527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b="1" dirty="0" smtClean="0">
                <a:solidFill>
                  <a:srgbClr val="FF0000"/>
                </a:solidFill>
              </a:rPr>
              <a:t>15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77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31065" y="92693"/>
            <a:ext cx="3554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Résultats:</a:t>
            </a:r>
            <a:endParaRPr lang="fr-FR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196" y="1302589"/>
            <a:ext cx="7057622" cy="5203063"/>
          </a:xfrm>
          <a:prstGeom prst="rect">
            <a:avLst/>
          </a:prstGeom>
        </p:spPr>
      </p:pic>
      <p:sp>
        <p:nvSpPr>
          <p:cNvPr id="6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9909717" y="6267527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b="1" dirty="0" smtClean="0">
                <a:solidFill>
                  <a:srgbClr val="FF0000"/>
                </a:solidFill>
              </a:rPr>
              <a:t>16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334942" y="605308"/>
            <a:ext cx="102600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Aft>
                <a:spcPts val="1000"/>
              </a:spcAft>
            </a:pPr>
            <a:r>
              <a:rPr lang="en-US" sz="1800" b="1" dirty="0" err="1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Dendrogramme</a:t>
            </a:r>
            <a:r>
              <a:rPr lang="en-US" sz="1800" b="1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des compositions </a:t>
            </a:r>
            <a:r>
              <a:rPr lang="en-US" sz="1800" b="1" dirty="0" err="1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chimiques</a:t>
            </a:r>
            <a:r>
              <a:rPr lang="en-US" sz="1800" b="1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US" sz="1800" b="1" dirty="0" err="1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l’HE</a:t>
            </a:r>
            <a:r>
              <a:rPr lang="en-US" sz="1800" b="1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d’écorces de </a:t>
            </a:r>
            <a:r>
              <a:rPr lang="en-US" sz="1800" b="1" dirty="0" err="1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tronc</a:t>
            </a:r>
            <a:r>
              <a:rPr lang="en-US" sz="1800" b="1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US" sz="1800" b="1" i="1" dirty="0" err="1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Monodora</a:t>
            </a:r>
            <a:r>
              <a:rPr lang="en-US" sz="1800" b="1" i="1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b="1" i="1" dirty="0" err="1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myristica</a:t>
            </a:r>
            <a:endParaRPr lang="fr-FR" sz="1800" b="1" i="1" dirty="0">
              <a:solidFill>
                <a:srgbClr val="92D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38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088" y="431181"/>
            <a:ext cx="8203842" cy="5219880"/>
          </a:xfrm>
          <a:prstGeom prst="rect">
            <a:avLst/>
          </a:prstGeom>
        </p:spPr>
      </p:pic>
      <p:sp>
        <p:nvSpPr>
          <p:cNvPr id="3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9909717" y="6267527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b="1" dirty="0" smtClean="0">
                <a:solidFill>
                  <a:srgbClr val="FF0000"/>
                </a:solidFill>
              </a:rPr>
              <a:t>17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632497" y="15231"/>
            <a:ext cx="109687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Aft>
                <a:spcPts val="1000"/>
              </a:spcAft>
            </a:pPr>
            <a:r>
              <a:rPr lang="en-US" sz="1800" b="1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ACP des compositions </a:t>
            </a:r>
            <a:r>
              <a:rPr lang="en-US" sz="1800" b="1" dirty="0" err="1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chimiques</a:t>
            </a:r>
            <a:r>
              <a:rPr lang="en-US" sz="1800" b="1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US" sz="1800" b="1" dirty="0" err="1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l’HE</a:t>
            </a:r>
            <a:r>
              <a:rPr lang="en-US" sz="1800" b="1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d’écorces de </a:t>
            </a:r>
            <a:r>
              <a:rPr lang="en-US" sz="1800" b="1" dirty="0" err="1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tronc</a:t>
            </a:r>
            <a:r>
              <a:rPr lang="en-US" sz="1800" b="1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US" sz="1800" b="1" i="1" dirty="0" err="1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Monodora</a:t>
            </a:r>
            <a:r>
              <a:rPr lang="en-US" sz="1800" b="1" i="1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b="1" i="1" dirty="0" err="1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myristica</a:t>
            </a:r>
            <a:endParaRPr lang="fr-FR" sz="1800" b="1" i="1" dirty="0">
              <a:solidFill>
                <a:srgbClr val="92D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90407" y="5697679"/>
            <a:ext cx="118529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Conclusion: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Cette étude est menée pour la première sur un échantillonnage important des HE d’écorces de tronc de </a:t>
            </a:r>
            <a:r>
              <a:rPr lang="fr-FR" sz="1400" b="1" i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M. </a:t>
            </a:r>
            <a:r>
              <a:rPr lang="fr-FR" sz="1400" b="1" i="1" dirty="0" err="1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myristica</a:t>
            </a:r>
            <a:endParaRPr lang="fr-FR" sz="1400" b="1" i="1" dirty="0" smtClean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L’analyse statistique a mis en évidence une variabilité représentée trois groupes de composition chimique.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Cette variabilité est indépendante du site de récolte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2563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4"/>
          <p:cNvSpPr>
            <a:spLocks noChangeArrowheads="1"/>
          </p:cNvSpPr>
          <p:nvPr/>
        </p:nvSpPr>
        <p:spPr bwMode="auto">
          <a:xfrm>
            <a:off x="1704685" y="231798"/>
            <a:ext cx="8207375" cy="64770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CONCLUSION</a:t>
            </a:r>
            <a:endParaRPr lang="fr-FR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9912060" y="6241011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2C33F98-4526-4146-9864-9DF50225ED35}" type="slidenum">
              <a:rPr lang="fr-FR">
                <a:solidFill>
                  <a:srgbClr val="FF0000"/>
                </a:solidFill>
              </a:rPr>
              <a:pPr eaLnBrk="1" hangingPunct="1"/>
              <a:t>18</a:t>
            </a:fld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1" name="ZoneTexte 8"/>
          <p:cNvSpPr txBox="1">
            <a:spLocks noChangeArrowheads="1"/>
          </p:cNvSpPr>
          <p:nvPr/>
        </p:nvSpPr>
        <p:spPr bwMode="auto">
          <a:xfrm>
            <a:off x="999024" y="4568729"/>
            <a:ext cx="1026919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L’utilisation des techniques d’analyses </a:t>
            </a:r>
            <a:r>
              <a:rPr lang="fr-FR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complémentaires (CPG(Ir),CPG-SM et RMN 13C) permet </a:t>
            </a:r>
            <a:r>
              <a:rPr lang="fr-FR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dans la plupart des cas de caractériser les constituants </a:t>
            </a:r>
            <a:r>
              <a:rPr lang="fr-FR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 huiles essentielles,...)</a:t>
            </a:r>
            <a:endParaRPr lang="fr-FR" b="1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009650" y="3667616"/>
            <a:ext cx="102585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L’analyse chimique constitue une étape importante et indispensable avant </a:t>
            </a:r>
            <a:r>
              <a:rPr lang="fr-FR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cette valorisation</a:t>
            </a:r>
            <a:endParaRPr lang="fr-FR" b="1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1081088" y="5640847"/>
            <a:ext cx="1038408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Nous envisageons réaliser des tests d’activité biologique sur les différents groupes de composition chimique obtenus à l’issue des études de variabilité afin d’établir les corrélations activité biologique-composition chimique</a:t>
            </a:r>
            <a:endParaRPr lang="fr-FR" b="1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Flèche droite 14"/>
          <p:cNvSpPr>
            <a:spLocks noChangeArrowheads="1"/>
          </p:cNvSpPr>
          <p:nvPr/>
        </p:nvSpPr>
        <p:spPr bwMode="auto">
          <a:xfrm>
            <a:off x="435509" y="4697537"/>
            <a:ext cx="571500" cy="14287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>
              <a:lumMod val="75000"/>
            </a:schemeClr>
          </a:solidFill>
          <a:ln w="381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/>
          </a:p>
        </p:txBody>
      </p:sp>
      <p:sp>
        <p:nvSpPr>
          <p:cNvPr id="20" name="ZoneTexte 8"/>
          <p:cNvSpPr txBox="1">
            <a:spLocks noChangeArrowheads="1"/>
          </p:cNvSpPr>
          <p:nvPr/>
        </p:nvSpPr>
        <p:spPr bwMode="auto">
          <a:xfrm>
            <a:off x="1081088" y="1260483"/>
            <a:ext cx="101871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huiles essentielles sont des mélanges complexes pouvant renfermer une centaine (parfois plus) de constituants</a:t>
            </a:r>
            <a:endParaRPr lang="fr-FR" b="1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Flèche droite 14"/>
          <p:cNvSpPr>
            <a:spLocks noChangeArrowheads="1"/>
          </p:cNvSpPr>
          <p:nvPr/>
        </p:nvSpPr>
        <p:spPr bwMode="auto">
          <a:xfrm>
            <a:off x="410014" y="1375223"/>
            <a:ext cx="571500" cy="14287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>
              <a:lumMod val="75000"/>
            </a:schemeClr>
          </a:solidFill>
          <a:ln w="381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1009650" y="2285056"/>
            <a:ext cx="102585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Or, la valorisation de ces produits nécessite une connaissance précise de </a:t>
            </a:r>
            <a:r>
              <a:rPr lang="fr-FR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leur composition </a:t>
            </a:r>
            <a:r>
              <a:rPr lang="fr-FR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chimique, permettant de les caractériser, d’en contrôler la </a:t>
            </a:r>
            <a:r>
              <a:rPr lang="fr-FR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qualité, </a:t>
            </a:r>
            <a:r>
              <a:rPr lang="fr-FR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avoir une idée de la présence d’</a:t>
            </a:r>
            <a:r>
              <a:rPr lang="fr-FR" b="1" dirty="0" err="1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eventuels</a:t>
            </a:r>
            <a:r>
              <a:rPr lang="fr-FR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composés toxiques dans ses huiles</a:t>
            </a:r>
            <a:r>
              <a:rPr lang="fr-FR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 </a:t>
            </a:r>
            <a:r>
              <a:rPr lang="fr-FR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mettre </a:t>
            </a:r>
            <a:r>
              <a:rPr lang="fr-FR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évidence une éventuelle spécificité</a:t>
            </a:r>
          </a:p>
        </p:txBody>
      </p:sp>
      <p:sp>
        <p:nvSpPr>
          <p:cNvPr id="23" name="Flèche droite 14"/>
          <p:cNvSpPr>
            <a:spLocks noChangeArrowheads="1"/>
          </p:cNvSpPr>
          <p:nvPr/>
        </p:nvSpPr>
        <p:spPr bwMode="auto">
          <a:xfrm>
            <a:off x="379535" y="2427960"/>
            <a:ext cx="571500" cy="14287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>
              <a:lumMod val="75000"/>
            </a:schemeClr>
          </a:solidFill>
          <a:ln w="381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/>
          </a:p>
        </p:txBody>
      </p:sp>
      <p:sp>
        <p:nvSpPr>
          <p:cNvPr id="26" name="Flèche droite 14"/>
          <p:cNvSpPr>
            <a:spLocks noChangeArrowheads="1"/>
          </p:cNvSpPr>
          <p:nvPr/>
        </p:nvSpPr>
        <p:spPr bwMode="auto">
          <a:xfrm>
            <a:off x="391258" y="3790193"/>
            <a:ext cx="571500" cy="14287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>
              <a:lumMod val="75000"/>
            </a:schemeClr>
          </a:solidFill>
          <a:ln w="381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/>
          </a:p>
        </p:txBody>
      </p:sp>
      <p:sp>
        <p:nvSpPr>
          <p:cNvPr id="27" name="Flèche droite 14"/>
          <p:cNvSpPr>
            <a:spLocks noChangeArrowheads="1"/>
          </p:cNvSpPr>
          <p:nvPr/>
        </p:nvSpPr>
        <p:spPr bwMode="auto">
          <a:xfrm>
            <a:off x="438146" y="5764334"/>
            <a:ext cx="571500" cy="14287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>
              <a:lumMod val="75000"/>
            </a:schemeClr>
          </a:solidFill>
          <a:ln w="381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573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6CF6833-2B45-4A15-ABB7-F15881288C72}" type="slidenum">
              <a:rPr lang="fr-FR" sz="14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fr-FR" sz="1400" smtClean="0"/>
          </a:p>
        </p:txBody>
      </p:sp>
      <p:pic>
        <p:nvPicPr>
          <p:cNvPr id="5" name="Picture 4" descr="P10000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1150" y="-4800600"/>
            <a:ext cx="21945600" cy="164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23850" y="2444750"/>
            <a:ext cx="8208963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sz="6000" b="1">
                <a:solidFill>
                  <a:schemeClr val="bg1"/>
                </a:solidFill>
                <a:latin typeface="Comic Sans MS" panose="030F0702030302020204" pitchFamily="66" charset="0"/>
              </a:rPr>
              <a:t>Je vous remercie pour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161720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 bwMode="auto">
          <a:xfrm>
            <a:off x="1797679" y="1281292"/>
            <a:ext cx="8642350" cy="4176712"/>
          </a:xfrm>
          <a:prstGeom prst="roundRect">
            <a:avLst/>
          </a:prstGeom>
          <a:solidFill>
            <a:srgbClr val="66FF66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fr-FR" b="1" dirty="0">
                <a:solidFill>
                  <a:srgbClr val="0000FF"/>
                </a:solidFill>
                <a:latin typeface="Verdana" pitchFamily="34" charset="0"/>
              </a:rPr>
              <a:t>PLAN DE L’EXPOSE</a:t>
            </a:r>
          </a:p>
          <a:p>
            <a:pPr algn="ctr">
              <a:defRPr/>
            </a:pPr>
            <a:endParaRPr lang="fr-FR" b="1" dirty="0">
              <a:solidFill>
                <a:srgbClr val="0000FF"/>
              </a:solidFill>
              <a:latin typeface="Verdana" pitchFamily="34" charset="0"/>
            </a:endParaRPr>
          </a:p>
          <a:p>
            <a:pPr>
              <a:defRPr/>
            </a:pPr>
            <a:r>
              <a:rPr lang="fr-FR" b="1" dirty="0">
                <a:solidFill>
                  <a:srgbClr val="0000FF"/>
                </a:solidFill>
                <a:latin typeface="Verdana" pitchFamily="34" charset="0"/>
              </a:rPr>
              <a:t>      </a:t>
            </a:r>
            <a:r>
              <a:rPr lang="fr-FR" b="1" dirty="0" smtClean="0">
                <a:solidFill>
                  <a:srgbClr val="0000FF"/>
                </a:solidFill>
                <a:latin typeface="Verdana" pitchFamily="34" charset="0"/>
              </a:rPr>
              <a:t>INTRODUCTION</a:t>
            </a:r>
          </a:p>
          <a:p>
            <a:pPr>
              <a:defRPr/>
            </a:pPr>
            <a:r>
              <a:rPr lang="fr-FR" b="1" dirty="0">
                <a:solidFill>
                  <a:srgbClr val="0000FF"/>
                </a:solidFill>
                <a:latin typeface="Verdana" pitchFamily="34" charset="0"/>
              </a:rPr>
              <a:t/>
            </a:r>
            <a:br>
              <a:rPr lang="fr-FR" b="1" dirty="0">
                <a:solidFill>
                  <a:srgbClr val="0000FF"/>
                </a:solidFill>
                <a:latin typeface="Verdana" pitchFamily="34" charset="0"/>
              </a:rPr>
            </a:br>
            <a:endParaRPr lang="fr-FR" b="1" dirty="0">
              <a:solidFill>
                <a:srgbClr val="0000FF"/>
              </a:solidFill>
              <a:latin typeface="Verdana" pitchFamily="34" charset="0"/>
            </a:endParaRPr>
          </a:p>
          <a:p>
            <a:pPr>
              <a:defRPr/>
            </a:pPr>
            <a:r>
              <a:rPr lang="fr-FR" b="1" dirty="0" smtClean="0">
                <a:solidFill>
                  <a:srgbClr val="0000FF"/>
                </a:solidFill>
                <a:latin typeface="Verdana" pitchFamily="34" charset="0"/>
              </a:rPr>
              <a:t>  I. </a:t>
            </a:r>
            <a:r>
              <a:rPr lang="fr-FR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AXE DE RECHERCHE « HUILES ESSENTIELLES »</a:t>
            </a:r>
          </a:p>
          <a:p>
            <a:pPr>
              <a:defRPr/>
            </a:pPr>
            <a:r>
              <a:rPr lang="fr-FR" b="1" dirty="0" smtClean="0">
                <a:solidFill>
                  <a:srgbClr val="0000FF"/>
                </a:solidFill>
                <a:latin typeface="Verdana" pitchFamily="34" charset="0"/>
              </a:rPr>
              <a:t/>
            </a:r>
            <a:br>
              <a:rPr lang="fr-FR" b="1" dirty="0" smtClean="0">
                <a:solidFill>
                  <a:srgbClr val="0000FF"/>
                </a:solidFill>
                <a:latin typeface="Verdana" pitchFamily="34" charset="0"/>
              </a:rPr>
            </a:br>
            <a:endParaRPr lang="fr-FR" b="1" dirty="0" smtClean="0">
              <a:solidFill>
                <a:srgbClr val="0000FF"/>
              </a:solidFill>
              <a:latin typeface="Verdana" pitchFamily="34" charset="0"/>
            </a:endParaRPr>
          </a:p>
          <a:p>
            <a:pPr>
              <a:defRPr/>
            </a:pPr>
            <a:r>
              <a:rPr lang="fr-FR" b="1" dirty="0" smtClean="0">
                <a:solidFill>
                  <a:srgbClr val="0000FF"/>
                </a:solidFill>
                <a:latin typeface="Verdana" pitchFamily="34" charset="0"/>
              </a:rPr>
              <a:t> </a:t>
            </a:r>
            <a:r>
              <a:rPr lang="fr-FR" b="1" dirty="0">
                <a:solidFill>
                  <a:srgbClr val="0000FF"/>
                </a:solidFill>
                <a:latin typeface="Verdana" pitchFamily="34" charset="0"/>
              </a:rPr>
              <a:t>II. </a:t>
            </a:r>
            <a:r>
              <a:rPr lang="fr-FR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QUELQUES RESULTATS DE RECHERCHE</a:t>
            </a:r>
          </a:p>
          <a:p>
            <a:pPr>
              <a:defRPr/>
            </a:pPr>
            <a:endParaRPr lang="fr-FR" b="1" dirty="0">
              <a:solidFill>
                <a:srgbClr val="0000FF"/>
              </a:solidFill>
              <a:latin typeface="Verdana" pitchFamily="34" charset="0"/>
            </a:endParaRPr>
          </a:p>
          <a:p>
            <a:pPr>
              <a:defRPr/>
            </a:pPr>
            <a:r>
              <a:rPr lang="fr-FR" b="1" i="1" dirty="0" smtClean="0">
                <a:solidFill>
                  <a:srgbClr val="0000FF"/>
                </a:solidFill>
                <a:latin typeface="Verdana" pitchFamily="34" charset="0"/>
              </a:rPr>
              <a:t>     </a:t>
            </a:r>
            <a:endParaRPr lang="fr-FR" b="1" i="1" dirty="0">
              <a:solidFill>
                <a:srgbClr val="0000FF"/>
              </a:solidFill>
              <a:latin typeface="Verdana" pitchFamily="34" charset="0"/>
            </a:endParaRPr>
          </a:p>
          <a:p>
            <a:pPr>
              <a:defRPr/>
            </a:pPr>
            <a:r>
              <a:rPr lang="fr-FR" b="1" i="1" dirty="0">
                <a:solidFill>
                  <a:srgbClr val="0000FF"/>
                </a:solidFill>
                <a:latin typeface="Verdana" pitchFamily="34" charset="0"/>
              </a:rPr>
              <a:t>      </a:t>
            </a:r>
            <a:r>
              <a:rPr lang="fr-FR" b="1" dirty="0">
                <a:solidFill>
                  <a:srgbClr val="0000FF"/>
                </a:solidFill>
                <a:latin typeface="Verdana" pitchFamily="34" charset="0"/>
              </a:rPr>
              <a:t>CONCLUSION ET PERSPECTIVES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9960762" y="6258104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C370049-C418-4253-AEBA-8AF8DE14BBC7}" type="slidenum">
              <a:rPr lang="fr-FR" b="1">
                <a:solidFill>
                  <a:srgbClr val="FF0000"/>
                </a:solidFill>
              </a:rPr>
              <a:pPr eaLnBrk="1" hangingPunct="1"/>
              <a:t>2</a:t>
            </a:fld>
            <a:endParaRPr lang="fr-FR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17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238" y="908050"/>
            <a:ext cx="3313113" cy="334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572013" y="4311650"/>
            <a:ext cx="8964613" cy="27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0000FF"/>
                </a:solidFill>
                <a:latin typeface="Verdana" panose="020B0604030504040204" pitchFamily="34" charset="0"/>
              </a:rPr>
              <a:t> </a:t>
            </a:r>
            <a:r>
              <a:rPr lang="fr-FR" sz="1600" b="1" dirty="0">
                <a:solidFill>
                  <a:srgbClr val="0000FF"/>
                </a:solidFill>
                <a:latin typeface="Verdana" panose="020B0604030504040204" pitchFamily="34" charset="0"/>
              </a:rPr>
              <a:t>Situation: Afrique de l’Ouest , tropique du cancer et équateur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0000FF"/>
                </a:solidFill>
                <a:latin typeface="Verdana" panose="020B0604030504040204" pitchFamily="34" charset="0"/>
              </a:rPr>
              <a:t> </a:t>
            </a:r>
            <a:r>
              <a:rPr lang="fr-FR" sz="1600" b="1" dirty="0">
                <a:solidFill>
                  <a:srgbClr val="0000FF"/>
                </a:solidFill>
                <a:latin typeface="Verdana" panose="020B0604030504040204" pitchFamily="34" charset="0"/>
              </a:rPr>
              <a:t>Zone de transition: climat équatorial humide et climat tropical sec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fr-FR" sz="1600" b="1" dirty="0">
                <a:solidFill>
                  <a:srgbClr val="0000FF"/>
                </a:solidFill>
                <a:latin typeface="Verdana" panose="020B0604030504040204" pitchFamily="34" charset="0"/>
              </a:rPr>
              <a:t> Au Sud et à l’Ouest: forêts denses humides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fr-FR" sz="1600" b="1" dirty="0">
                <a:solidFill>
                  <a:srgbClr val="0000FF"/>
                </a:solidFill>
                <a:latin typeface="Verdana" panose="020B0604030504040204" pitchFamily="34" charset="0"/>
              </a:rPr>
              <a:t> Au Centre et au Nord: forêts claires, savanes herbeuses et arborées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fr-FR" sz="1600" b="1" dirty="0">
                <a:solidFill>
                  <a:srgbClr val="0000FF"/>
                </a:solidFill>
                <a:latin typeface="Verdana" panose="020B0604030504040204" pitchFamily="34" charset="0"/>
              </a:rPr>
              <a:t> Flore très diversifiée, plusieurs espèces aromatiques et médicinales qui produisent des huiles essentielles (HE)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fr-FR" sz="1600" b="1" dirty="0">
                <a:solidFill>
                  <a:srgbClr val="0000FF"/>
                </a:solidFill>
                <a:latin typeface="Verdana" panose="020B0604030504040204" pitchFamily="34" charset="0"/>
              </a:rPr>
              <a:t> Plantes médicinales, 75% de la population africaine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endParaRPr lang="fr-FR" sz="1400" b="1" dirty="0">
              <a:solidFill>
                <a:srgbClr val="0000FF"/>
              </a:solidFill>
              <a:latin typeface="Verdana" panose="020B0604030504040204" pitchFamily="34" charset="0"/>
            </a:endParaRPr>
          </a:p>
        </p:txBody>
      </p:sp>
      <p:sp>
        <p:nvSpPr>
          <p:cNvPr id="6" name="Rectangle à coins arrondis 4"/>
          <p:cNvSpPr>
            <a:spLocks noChangeArrowheads="1"/>
          </p:cNvSpPr>
          <p:nvPr/>
        </p:nvSpPr>
        <p:spPr bwMode="auto">
          <a:xfrm>
            <a:off x="1951426" y="115888"/>
            <a:ext cx="8207375" cy="64770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b="1">
                <a:solidFill>
                  <a:schemeClr val="bg1"/>
                </a:solidFill>
                <a:latin typeface="Verdana" panose="020B0604030504040204" pitchFamily="34" charset="0"/>
              </a:rPr>
              <a:t>INTRODUCTION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9909717" y="6267527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E5737EC-908E-4401-9885-FDE11B19B5D6}" type="slidenum">
              <a:rPr lang="fr-FR" b="1">
                <a:solidFill>
                  <a:srgbClr val="FF0000"/>
                </a:solidFill>
              </a:rPr>
              <a:pPr eaLnBrk="1" hangingPunct="1"/>
              <a:t>3</a:t>
            </a:fld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813" y="898525"/>
            <a:ext cx="3024188" cy="339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933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34143" y="515655"/>
            <a:ext cx="8109857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fr-FR" b="1" dirty="0" smtClean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HE sont utilisées dans différents domaines pour leurs propriétés thérapeutiques et organoleptiques, notamment: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Odorantes (parfumerie, cosmétique),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Pharmaceutiques (aromathérapie),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Gustatives (additifs alimentaires),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Sources d’isolats pour les </a:t>
            </a:r>
            <a:r>
              <a:rPr lang="fr-FR" b="1" dirty="0" err="1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hemisynthèses</a:t>
            </a:r>
            <a:endParaRPr lang="fr-FR" b="1" dirty="0" smtClean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b="1" dirty="0" smtClean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b="1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plantes aromatiques sont à l’origine de produit à forte valeur ajoutée qui peuvent contribuer au développement du pays	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Respect des conditions de qualité exigées par le marché international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Valorisation des HE passe par une indispensable étape de caractérisation et d’analyse</a:t>
            </a:r>
          </a:p>
        </p:txBody>
      </p:sp>
      <p:sp>
        <p:nvSpPr>
          <p:cNvPr id="3" name="Rectangle à coins arrondis 4"/>
          <p:cNvSpPr>
            <a:spLocks noChangeArrowheads="1"/>
          </p:cNvSpPr>
          <p:nvPr/>
        </p:nvSpPr>
        <p:spPr bwMode="auto">
          <a:xfrm>
            <a:off x="1730442" y="115911"/>
            <a:ext cx="8207375" cy="64770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b="1">
                <a:solidFill>
                  <a:schemeClr val="bg1"/>
                </a:solidFill>
                <a:latin typeface="Verdana" panose="020B0604030504040204" pitchFamily="34" charset="0"/>
              </a:rPr>
              <a:t>INTRODUCTION</a:t>
            </a:r>
            <a:endParaRPr lang="fr-FR"/>
          </a:p>
        </p:txBody>
      </p:sp>
      <p:sp>
        <p:nvSpPr>
          <p:cNvPr id="5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9909717" y="6267527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b="1" dirty="0" smtClean="0">
                <a:solidFill>
                  <a:srgbClr val="FF0000"/>
                </a:solidFill>
              </a:rPr>
              <a:t>4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68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2292396" y="103188"/>
            <a:ext cx="7848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b="1" dirty="0">
                <a:solidFill>
                  <a:srgbClr val="FF0000"/>
                </a:solidFill>
                <a:latin typeface="Verdana" panose="020B0604030504040204" pitchFamily="34" charset="0"/>
              </a:rPr>
              <a:t>METHODE DE TRAVAIL</a:t>
            </a:r>
          </a:p>
        </p:txBody>
      </p:sp>
      <p:grpSp>
        <p:nvGrpSpPr>
          <p:cNvPr id="5" name="Groupe 17"/>
          <p:cNvGrpSpPr>
            <a:grpSpLocks/>
          </p:cNvGrpSpPr>
          <p:nvPr/>
        </p:nvGrpSpPr>
        <p:grpSpPr bwMode="auto">
          <a:xfrm>
            <a:off x="1644696" y="1052513"/>
            <a:ext cx="8928100" cy="5761037"/>
            <a:chOff x="107950" y="1052513"/>
            <a:chExt cx="8928100" cy="5761037"/>
          </a:xfrm>
        </p:grpSpPr>
        <p:sp>
          <p:nvSpPr>
            <p:cNvPr id="6" name="Rectangle à coins arrondis 5"/>
            <p:cNvSpPr/>
            <p:nvPr/>
          </p:nvSpPr>
          <p:spPr bwMode="auto">
            <a:xfrm>
              <a:off x="1403350" y="4149725"/>
              <a:ext cx="6192838" cy="10795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spcBef>
                  <a:spcPct val="50000"/>
                </a:spcBef>
                <a:defRPr/>
              </a:pPr>
              <a:endParaRPr lang="fr-FR" sz="800" b="1" dirty="0" smtClean="0">
                <a:solidFill>
                  <a:srgbClr val="0000FF"/>
                </a:solidFill>
                <a:latin typeface="Verdana" pitchFamily="34" charset="0"/>
              </a:endParaRPr>
            </a:p>
            <a:p>
              <a:pPr algn="ctr">
                <a:spcBef>
                  <a:spcPct val="50000"/>
                </a:spcBef>
                <a:defRPr/>
              </a:pPr>
              <a:r>
                <a:rPr lang="fr-FR" b="1" dirty="0" smtClean="0">
                  <a:solidFill>
                    <a:srgbClr val="0000FF"/>
                  </a:solidFill>
                  <a:latin typeface="Verdana" pitchFamily="34" charset="0"/>
                </a:rPr>
                <a:t>Choix des Plantes</a:t>
              </a:r>
              <a:endParaRPr lang="fr-FR" b="1" i="1" dirty="0">
                <a:solidFill>
                  <a:srgbClr val="0000FF"/>
                </a:solidFill>
                <a:latin typeface="Verdana" pitchFamily="34" charset="0"/>
              </a:endParaRPr>
            </a:p>
          </p:txBody>
        </p:sp>
        <p:sp>
          <p:nvSpPr>
            <p:cNvPr id="7" name="Rectangle à coins arrondis 6"/>
            <p:cNvSpPr/>
            <p:nvPr/>
          </p:nvSpPr>
          <p:spPr bwMode="auto">
            <a:xfrm>
              <a:off x="1403350" y="5732463"/>
              <a:ext cx="6192838" cy="1081087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fr-FR" b="1" dirty="0">
                  <a:solidFill>
                    <a:srgbClr val="0000FF"/>
                  </a:solidFill>
                  <a:latin typeface="Verdana" pitchFamily="34" charset="0"/>
                </a:rPr>
                <a:t>Caractérisation de leurs huiles essentielles par des techniques d’analyse incluant</a:t>
              </a:r>
            </a:p>
            <a:p>
              <a:pPr algn="ctr">
                <a:defRPr/>
              </a:pPr>
              <a:r>
                <a:rPr lang="fr-FR" b="1" dirty="0">
                  <a:solidFill>
                    <a:srgbClr val="0000FF"/>
                  </a:solidFill>
                  <a:latin typeface="Verdana" pitchFamily="34" charset="0"/>
                </a:rPr>
                <a:t> la RMN </a:t>
              </a:r>
              <a:r>
                <a:rPr lang="fr-FR" b="1" baseline="30000" dirty="0">
                  <a:solidFill>
                    <a:srgbClr val="0000FF"/>
                  </a:solidFill>
                  <a:latin typeface="Verdana" pitchFamily="34" charset="0"/>
                </a:rPr>
                <a:t>13</a:t>
              </a:r>
              <a:r>
                <a:rPr lang="fr-FR" b="1" dirty="0">
                  <a:solidFill>
                    <a:srgbClr val="0000FF"/>
                  </a:solidFill>
                  <a:latin typeface="Verdana" pitchFamily="34" charset="0"/>
                </a:rPr>
                <a:t>C</a:t>
              </a:r>
              <a:endParaRPr lang="fr-FR" b="1" dirty="0"/>
            </a:p>
          </p:txBody>
        </p:sp>
        <p:sp>
          <p:nvSpPr>
            <p:cNvPr id="8" name="AutoShape 13"/>
            <p:cNvSpPr>
              <a:spLocks noChangeArrowheads="1"/>
            </p:cNvSpPr>
            <p:nvPr/>
          </p:nvSpPr>
          <p:spPr bwMode="auto">
            <a:xfrm>
              <a:off x="3995738" y="5235575"/>
              <a:ext cx="1081087" cy="496888"/>
            </a:xfrm>
            <a:prstGeom prst="downArrow">
              <a:avLst>
                <a:gd name="adj1" fmla="val 50000"/>
                <a:gd name="adj2" fmla="val 32667"/>
              </a:avLst>
            </a:prstGeom>
            <a:solidFill>
              <a:srgbClr val="B2B2B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/>
            </a:p>
          </p:txBody>
        </p:sp>
        <p:sp>
          <p:nvSpPr>
            <p:cNvPr id="9" name="AutoShape 13"/>
            <p:cNvSpPr>
              <a:spLocks noChangeArrowheads="1"/>
            </p:cNvSpPr>
            <p:nvPr/>
          </p:nvSpPr>
          <p:spPr bwMode="auto">
            <a:xfrm>
              <a:off x="3995738" y="3644900"/>
              <a:ext cx="1081087" cy="496888"/>
            </a:xfrm>
            <a:prstGeom prst="downArrow">
              <a:avLst>
                <a:gd name="adj1" fmla="val 50000"/>
                <a:gd name="adj2" fmla="val 32667"/>
              </a:avLst>
            </a:prstGeom>
            <a:solidFill>
              <a:srgbClr val="B2B2B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/>
            </a:p>
          </p:txBody>
        </p:sp>
        <p:grpSp>
          <p:nvGrpSpPr>
            <p:cNvPr id="10" name="Groupe 16"/>
            <p:cNvGrpSpPr>
              <a:grpSpLocks/>
            </p:cNvGrpSpPr>
            <p:nvPr/>
          </p:nvGrpSpPr>
          <p:grpSpPr bwMode="auto">
            <a:xfrm>
              <a:off x="107950" y="1052513"/>
              <a:ext cx="8928100" cy="2592387"/>
              <a:chOff x="107950" y="1052513"/>
              <a:chExt cx="8928100" cy="2592387"/>
            </a:xfrm>
          </p:grpSpPr>
          <p:sp>
            <p:nvSpPr>
              <p:cNvPr id="11" name="AutoShape 13"/>
              <p:cNvSpPr>
                <a:spLocks noChangeArrowheads="1"/>
              </p:cNvSpPr>
              <p:nvPr/>
            </p:nvSpPr>
            <p:spPr bwMode="auto">
              <a:xfrm>
                <a:off x="2555875" y="2060575"/>
                <a:ext cx="1079500" cy="496888"/>
              </a:xfrm>
              <a:prstGeom prst="downArrow">
                <a:avLst>
                  <a:gd name="adj1" fmla="val 50000"/>
                  <a:gd name="adj2" fmla="val 32667"/>
                </a:avLst>
              </a:prstGeom>
              <a:solidFill>
                <a:srgbClr val="B2B2B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12" name="Rectangle à coins arrondis 11"/>
              <p:cNvSpPr/>
              <p:nvPr/>
            </p:nvSpPr>
            <p:spPr bwMode="auto">
              <a:xfrm>
                <a:off x="107950" y="1052513"/>
                <a:ext cx="4319588" cy="100806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fr-FR" b="1" dirty="0">
                    <a:solidFill>
                      <a:srgbClr val="0000FF"/>
                    </a:solidFill>
                    <a:latin typeface="Verdana" pitchFamily="34" charset="0"/>
                  </a:rPr>
                  <a:t>Université </a:t>
                </a:r>
                <a:r>
                  <a:rPr lang="fr-FR" b="1" dirty="0" err="1" smtClean="0">
                    <a:solidFill>
                      <a:srgbClr val="0000FF"/>
                    </a:solidFill>
                    <a:latin typeface="Verdana" pitchFamily="34" charset="0"/>
                  </a:rPr>
                  <a:t>Nangui</a:t>
                </a:r>
                <a:r>
                  <a:rPr lang="fr-FR" b="1" dirty="0" smtClean="0">
                    <a:solidFill>
                      <a:srgbClr val="0000FF"/>
                    </a:solidFill>
                    <a:latin typeface="Verdana" pitchFamily="34" charset="0"/>
                  </a:rPr>
                  <a:t> </a:t>
                </a:r>
                <a:r>
                  <a:rPr lang="fr-FR" b="1" dirty="0" err="1" smtClean="0">
                    <a:solidFill>
                      <a:srgbClr val="0000FF"/>
                    </a:solidFill>
                    <a:latin typeface="Verdana" pitchFamily="34" charset="0"/>
                  </a:rPr>
                  <a:t>Abrogoua</a:t>
                </a:r>
                <a:r>
                  <a:rPr lang="fr-FR" b="1" dirty="0" smtClean="0">
                    <a:solidFill>
                      <a:srgbClr val="0000FF"/>
                    </a:solidFill>
                    <a:latin typeface="Verdana" pitchFamily="34" charset="0"/>
                  </a:rPr>
                  <a:t> </a:t>
                </a:r>
              </a:p>
              <a:p>
                <a:pPr algn="ctr">
                  <a:spcBef>
                    <a:spcPct val="50000"/>
                  </a:spcBef>
                  <a:defRPr/>
                </a:pPr>
                <a:r>
                  <a:rPr lang="fr-FR" b="1" dirty="0" smtClean="0">
                    <a:solidFill>
                      <a:srgbClr val="0000FF"/>
                    </a:solidFill>
                    <a:latin typeface="Verdana" pitchFamily="34" charset="0"/>
                  </a:rPr>
                  <a:t>LCBOSN</a:t>
                </a:r>
                <a:endParaRPr lang="fr-FR" b="1" dirty="0">
                  <a:solidFill>
                    <a:srgbClr val="0000FF"/>
                  </a:solidFill>
                  <a:latin typeface="Verdana" pitchFamily="34" charset="0"/>
                </a:endParaRPr>
              </a:p>
            </p:txBody>
          </p:sp>
          <p:sp>
            <p:nvSpPr>
              <p:cNvPr id="13" name="Rectangle à coins arrondis 12"/>
              <p:cNvSpPr/>
              <p:nvPr/>
            </p:nvSpPr>
            <p:spPr bwMode="auto">
              <a:xfrm>
                <a:off x="4716463" y="1052513"/>
                <a:ext cx="4319587" cy="100806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fr-FR" b="1" dirty="0" smtClean="0">
                    <a:solidFill>
                      <a:srgbClr val="0000FF"/>
                    </a:solidFill>
                    <a:latin typeface="Verdana" pitchFamily="34" charset="0"/>
                  </a:rPr>
                  <a:t>Universités </a:t>
                </a:r>
                <a:r>
                  <a:rPr lang="fr-FR" b="1" dirty="0">
                    <a:solidFill>
                      <a:srgbClr val="0000FF"/>
                    </a:solidFill>
                    <a:latin typeface="Verdana" pitchFamily="34" charset="0"/>
                  </a:rPr>
                  <a:t>de </a:t>
                </a:r>
                <a:r>
                  <a:rPr lang="fr-FR" b="1" dirty="0" smtClean="0">
                    <a:solidFill>
                      <a:srgbClr val="0000FF"/>
                    </a:solidFill>
                    <a:latin typeface="Verdana" pitchFamily="34" charset="0"/>
                  </a:rPr>
                  <a:t>Corse et </a:t>
                </a:r>
              </a:p>
              <a:p>
                <a:pPr algn="ctr">
                  <a:spcBef>
                    <a:spcPct val="50000"/>
                  </a:spcBef>
                  <a:defRPr/>
                </a:pPr>
                <a:r>
                  <a:rPr lang="fr-FR" b="1" dirty="0" smtClean="0">
                    <a:solidFill>
                      <a:srgbClr val="0000FF"/>
                    </a:solidFill>
                    <a:latin typeface="Verdana" pitchFamily="34" charset="0"/>
                  </a:rPr>
                  <a:t>de Montpellier</a:t>
                </a:r>
                <a:endParaRPr lang="fr-FR" b="1" dirty="0">
                  <a:solidFill>
                    <a:srgbClr val="0000FF"/>
                  </a:solidFill>
                  <a:latin typeface="Verdana" pitchFamily="34" charset="0"/>
                </a:endParaRPr>
              </a:p>
            </p:txBody>
          </p:sp>
          <p:sp>
            <p:nvSpPr>
              <p:cNvPr id="14" name="Rectangle à coins arrondis 13"/>
              <p:cNvSpPr/>
              <p:nvPr/>
            </p:nvSpPr>
            <p:spPr bwMode="auto">
              <a:xfrm>
                <a:off x="1476375" y="2565400"/>
                <a:ext cx="6191250" cy="10795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fr-FR" b="1" dirty="0">
                    <a:solidFill>
                      <a:srgbClr val="0000FF"/>
                    </a:solidFill>
                    <a:latin typeface="Verdana" pitchFamily="34" charset="0"/>
                  </a:rPr>
                  <a:t>Caractérisation des huiles essentielles des plantes aromatiques et médicinales              de Côte d’Ivoire</a:t>
                </a:r>
              </a:p>
            </p:txBody>
          </p:sp>
          <p:sp>
            <p:nvSpPr>
              <p:cNvPr id="15" name="AutoShape 13"/>
              <p:cNvSpPr>
                <a:spLocks noChangeArrowheads="1"/>
              </p:cNvSpPr>
              <p:nvPr/>
            </p:nvSpPr>
            <p:spPr bwMode="auto">
              <a:xfrm>
                <a:off x="5292725" y="2060575"/>
                <a:ext cx="1079500" cy="496888"/>
              </a:xfrm>
              <a:prstGeom prst="downArrow">
                <a:avLst>
                  <a:gd name="adj1" fmla="val 50000"/>
                  <a:gd name="adj2" fmla="val 32667"/>
                </a:avLst>
              </a:prstGeom>
              <a:solidFill>
                <a:srgbClr val="B2B2B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</p:grpSp>
      </p:grpSp>
      <p:sp>
        <p:nvSpPr>
          <p:cNvPr id="16" name="Rectangle à coins arrondis 17"/>
          <p:cNvSpPr>
            <a:spLocks noChangeArrowheads="1"/>
          </p:cNvSpPr>
          <p:nvPr/>
        </p:nvSpPr>
        <p:spPr bwMode="auto">
          <a:xfrm>
            <a:off x="2082846" y="174625"/>
            <a:ext cx="8208963" cy="64770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b="1">
                <a:solidFill>
                  <a:schemeClr val="bg1"/>
                </a:solidFill>
                <a:latin typeface="Verdana" panose="020B0604030504040204" pitchFamily="34" charset="0"/>
              </a:rPr>
              <a:t>INTRODUCTION</a:t>
            </a:r>
            <a:endParaRPr lang="fr-FR"/>
          </a:p>
        </p:txBody>
      </p:sp>
      <p:sp>
        <p:nvSpPr>
          <p:cNvPr id="17" name="Espace réservé du numéro de diapositive 17"/>
          <p:cNvSpPr>
            <a:spLocks noGrp="1"/>
          </p:cNvSpPr>
          <p:nvPr>
            <p:ph type="sldNum" sz="quarter" idx="12"/>
          </p:nvPr>
        </p:nvSpPr>
        <p:spPr>
          <a:xfrm>
            <a:off x="9830617" y="6273006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522E98E-A4F5-4575-83B0-E14344E47647}" type="slidenum">
              <a:rPr lang="fr-FR" b="1">
                <a:solidFill>
                  <a:srgbClr val="FF0000"/>
                </a:solidFill>
              </a:rPr>
              <a:pPr eaLnBrk="1" hangingPunct="1"/>
              <a:t>5</a:t>
            </a:fld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62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u numéro de diapositive 21"/>
          <p:cNvSpPr>
            <a:spLocks noGrp="1"/>
          </p:cNvSpPr>
          <p:nvPr>
            <p:ph type="sldNum" sz="quarter" idx="12"/>
          </p:nvPr>
        </p:nvSpPr>
        <p:spPr>
          <a:xfrm>
            <a:off x="6553200" y="7442959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B13EE1D-4962-4663-8A1E-60D5995F1F3F}" type="slidenum">
              <a:rPr lang="fr-FR" b="1">
                <a:solidFill>
                  <a:srgbClr val="FF0000"/>
                </a:solidFill>
              </a:rPr>
              <a:pPr eaLnBrk="1" hangingPunct="1"/>
              <a:t>6</a:t>
            </a:fld>
            <a:endParaRPr lang="fr-FR" b="1">
              <a:solidFill>
                <a:srgbClr val="FF000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002559" y="1192061"/>
            <a:ext cx="8904515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Objectif: </a:t>
            </a:r>
          </a:p>
          <a:p>
            <a:pPr>
              <a:lnSpc>
                <a:spcPct val="150000"/>
              </a:lnSpc>
            </a:pPr>
            <a:r>
              <a:rPr lang="fr-FR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Valorisation des plantes aromatiques de Côte d’ivoire à travers la caractérisation chimique (par CPG(Ir), CPG-SM et RMN 13C) et biologique de leurs huiles essentielles </a:t>
            </a:r>
          </a:p>
          <a:p>
            <a:pPr>
              <a:lnSpc>
                <a:spcPct val="150000"/>
              </a:lnSpc>
            </a:pPr>
            <a:endParaRPr lang="fr-FR" b="1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fr-FR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METHODE DE TRAVAIL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b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Choix des plantes:</a:t>
            </a:r>
          </a:p>
          <a:p>
            <a:pPr>
              <a:lnSpc>
                <a:spcPct val="150000"/>
              </a:lnSpc>
            </a:pPr>
            <a:r>
              <a:rPr lang="fr-FR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étroite collaboration avec les botanistes</a:t>
            </a:r>
          </a:p>
          <a:p>
            <a:pPr>
              <a:lnSpc>
                <a:spcPct val="150000"/>
              </a:lnSpc>
            </a:pPr>
            <a:endParaRPr lang="fr-FR" b="1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b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Extraction des HE:</a:t>
            </a:r>
          </a:p>
          <a:p>
            <a:pPr>
              <a:lnSpc>
                <a:spcPct val="150000"/>
              </a:lnSpc>
            </a:pPr>
            <a:r>
              <a:rPr lang="fr-FR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l’aide d’un appareil de type </a:t>
            </a:r>
            <a:r>
              <a:rPr lang="fr-FR" b="1" dirty="0" err="1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Clevenger</a:t>
            </a:r>
            <a:endParaRPr lang="fr-FR" b="1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à coins arrondis 4"/>
          <p:cNvSpPr>
            <a:spLocks noChangeArrowheads="1"/>
          </p:cNvSpPr>
          <p:nvPr/>
        </p:nvSpPr>
        <p:spPr bwMode="auto">
          <a:xfrm>
            <a:off x="1524380" y="233896"/>
            <a:ext cx="8207375" cy="64770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AXE DE RECHERCHE: « HUILES ESSENTIELLES »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985" y="4602156"/>
            <a:ext cx="2343955" cy="2144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numéro de diapositive 6"/>
          <p:cNvSpPr txBox="1">
            <a:spLocks/>
          </p:cNvSpPr>
          <p:nvPr/>
        </p:nvSpPr>
        <p:spPr>
          <a:xfrm>
            <a:off x="9909717" y="6267527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0" latinLnBrk="0" hangingPunct="0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fr-FR" b="1" dirty="0" smtClean="0">
                <a:solidFill>
                  <a:srgbClr val="FF0000"/>
                </a:solidFill>
              </a:rPr>
              <a:t>6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08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1953384" y="103188"/>
            <a:ext cx="7848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b="1" dirty="0">
                <a:solidFill>
                  <a:srgbClr val="FF0000"/>
                </a:solidFill>
                <a:latin typeface="Verdana" panose="020B0604030504040204" pitchFamily="34" charset="0"/>
              </a:rPr>
              <a:t>METHODE DE TRAVAIL</a:t>
            </a:r>
          </a:p>
        </p:txBody>
      </p:sp>
      <p:grpSp>
        <p:nvGrpSpPr>
          <p:cNvPr id="2" name="Groupe 1"/>
          <p:cNvGrpSpPr/>
          <p:nvPr/>
        </p:nvGrpSpPr>
        <p:grpSpPr>
          <a:xfrm>
            <a:off x="2418715" y="1018722"/>
            <a:ext cx="2881312" cy="5616575"/>
            <a:chOff x="2418715" y="1018722"/>
            <a:chExt cx="2881312" cy="5616575"/>
          </a:xfrm>
        </p:grpSpPr>
        <p:sp>
          <p:nvSpPr>
            <p:cNvPr id="6" name="Flèche vers le bas 5"/>
            <p:cNvSpPr>
              <a:spLocks noChangeArrowheads="1"/>
            </p:cNvSpPr>
            <p:nvPr/>
          </p:nvSpPr>
          <p:spPr bwMode="auto">
            <a:xfrm>
              <a:off x="3483927" y="1885071"/>
              <a:ext cx="792163" cy="438216"/>
            </a:xfrm>
            <a:prstGeom prst="downArrow">
              <a:avLst>
                <a:gd name="adj1" fmla="val 50000"/>
                <a:gd name="adj2" fmla="val 25676"/>
              </a:avLst>
            </a:prstGeom>
            <a:solidFill>
              <a:srgbClr val="B2B2B2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/>
            </a:p>
          </p:txBody>
        </p:sp>
        <p:sp>
          <p:nvSpPr>
            <p:cNvPr id="7" name="Rectangle à coins arrondis 6"/>
            <p:cNvSpPr/>
            <p:nvPr/>
          </p:nvSpPr>
          <p:spPr bwMode="auto">
            <a:xfrm>
              <a:off x="2634615" y="1018722"/>
              <a:ext cx="2520950" cy="792163"/>
            </a:xfrm>
            <a:prstGeom prst="roundRect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 anchorCtr="1"/>
            <a:lstStyle/>
            <a:p>
              <a:pPr>
                <a:defRPr/>
              </a:pPr>
              <a:r>
                <a:rPr lang="fr-FR" b="1" dirty="0">
                  <a:solidFill>
                    <a:srgbClr val="0000FF"/>
                  </a:solidFill>
                  <a:latin typeface="Verdana" pitchFamily="34" charset="0"/>
                </a:rPr>
                <a:t>HE complexe</a:t>
              </a:r>
            </a:p>
          </p:txBody>
        </p:sp>
        <p:sp>
          <p:nvSpPr>
            <p:cNvPr id="8" name="Rectangle à coins arrondis 7"/>
            <p:cNvSpPr/>
            <p:nvPr/>
          </p:nvSpPr>
          <p:spPr bwMode="auto">
            <a:xfrm>
              <a:off x="2475865" y="2364922"/>
              <a:ext cx="2808287" cy="792163"/>
            </a:xfrm>
            <a:prstGeom prst="roundRect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 anchorCtr="1"/>
            <a:lstStyle/>
            <a:p>
              <a:pPr algn="ctr">
                <a:defRPr/>
              </a:pPr>
              <a:r>
                <a:rPr lang="fr-FR" b="1" dirty="0">
                  <a:solidFill>
                    <a:srgbClr val="0000FF"/>
                  </a:solidFill>
                  <a:latin typeface="Verdana" pitchFamily="34" charset="0"/>
                </a:rPr>
                <a:t>Fractionnement</a:t>
              </a:r>
            </a:p>
          </p:txBody>
        </p:sp>
        <p:sp>
          <p:nvSpPr>
            <p:cNvPr id="9" name="Flèche vers le bas 16"/>
            <p:cNvSpPr>
              <a:spLocks noChangeArrowheads="1"/>
            </p:cNvSpPr>
            <p:nvPr/>
          </p:nvSpPr>
          <p:spPr bwMode="auto">
            <a:xfrm>
              <a:off x="3483927" y="3244486"/>
              <a:ext cx="792163" cy="431866"/>
            </a:xfrm>
            <a:prstGeom prst="downArrow">
              <a:avLst>
                <a:gd name="adj1" fmla="val 50000"/>
                <a:gd name="adj2" fmla="val 25676"/>
              </a:avLst>
            </a:prstGeom>
            <a:solidFill>
              <a:srgbClr val="B2B2B2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/>
            </a:p>
          </p:txBody>
        </p:sp>
        <p:sp>
          <p:nvSpPr>
            <p:cNvPr id="10" name="Rectangle à coins arrondis 9"/>
            <p:cNvSpPr/>
            <p:nvPr/>
          </p:nvSpPr>
          <p:spPr bwMode="auto">
            <a:xfrm>
              <a:off x="2418715" y="3765097"/>
              <a:ext cx="2881312" cy="1574800"/>
            </a:xfrm>
            <a:prstGeom prst="roundRect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fr-FR" b="1" dirty="0">
                  <a:solidFill>
                    <a:srgbClr val="0000FF"/>
                  </a:solidFill>
                  <a:latin typeface="Verdana" pitchFamily="34" charset="0"/>
                </a:rPr>
                <a:t>Analyse des fractions</a:t>
              </a:r>
            </a:p>
            <a:p>
              <a:pPr algn="ctr">
                <a:defRPr/>
              </a:pPr>
              <a:r>
                <a:rPr lang="fr-FR" b="1" dirty="0">
                  <a:solidFill>
                    <a:srgbClr val="0000FF"/>
                  </a:solidFill>
                  <a:latin typeface="Verdana" pitchFamily="34" charset="0"/>
                </a:rPr>
                <a:t>CPG(Ir)</a:t>
              </a:r>
            </a:p>
            <a:p>
              <a:pPr algn="ctr">
                <a:defRPr/>
              </a:pPr>
              <a:r>
                <a:rPr lang="fr-FR" b="1" dirty="0">
                  <a:solidFill>
                    <a:srgbClr val="0000FF"/>
                  </a:solidFill>
                  <a:latin typeface="Verdana" pitchFamily="34" charset="0"/>
                </a:rPr>
                <a:t>RMN </a:t>
              </a:r>
              <a:r>
                <a:rPr lang="fr-FR" b="1" baseline="30000" dirty="0">
                  <a:solidFill>
                    <a:srgbClr val="0000FF"/>
                  </a:solidFill>
                  <a:latin typeface="Verdana" pitchFamily="34" charset="0"/>
                </a:rPr>
                <a:t>13</a:t>
              </a:r>
              <a:r>
                <a:rPr lang="fr-FR" b="1" dirty="0">
                  <a:solidFill>
                    <a:srgbClr val="0000FF"/>
                  </a:solidFill>
                  <a:latin typeface="Verdana" pitchFamily="34" charset="0"/>
                </a:rPr>
                <a:t>C</a:t>
              </a:r>
            </a:p>
            <a:p>
              <a:pPr algn="ctr">
                <a:defRPr/>
              </a:pPr>
              <a:r>
                <a:rPr lang="fr-FR" b="1" dirty="0" smtClean="0">
                  <a:solidFill>
                    <a:srgbClr val="0000FF"/>
                  </a:solidFill>
                  <a:latin typeface="Verdana" pitchFamily="34" charset="0"/>
                </a:rPr>
                <a:t>et </a:t>
              </a:r>
              <a:r>
                <a:rPr lang="fr-FR" b="1" dirty="0">
                  <a:solidFill>
                    <a:srgbClr val="0000FF"/>
                  </a:solidFill>
                  <a:latin typeface="Verdana" pitchFamily="34" charset="0"/>
                </a:rPr>
                <a:t>CPG-SM</a:t>
              </a:r>
            </a:p>
          </p:txBody>
        </p:sp>
        <p:sp>
          <p:nvSpPr>
            <p:cNvPr id="11" name="Rectangle à coins arrondis 10"/>
            <p:cNvSpPr/>
            <p:nvPr/>
          </p:nvSpPr>
          <p:spPr bwMode="auto">
            <a:xfrm>
              <a:off x="2634615" y="5916160"/>
              <a:ext cx="2447925" cy="719137"/>
            </a:xfrm>
            <a:prstGeom prst="roundRect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 anchorCtr="1"/>
            <a:lstStyle/>
            <a:p>
              <a:pPr algn="ctr">
                <a:defRPr/>
              </a:pPr>
              <a:r>
                <a:rPr lang="fr-FR" b="1" dirty="0">
                  <a:solidFill>
                    <a:srgbClr val="0000FF"/>
                  </a:solidFill>
                  <a:latin typeface="Verdana" pitchFamily="34" charset="0"/>
                </a:rPr>
                <a:t>Etude détaillée</a:t>
              </a:r>
            </a:p>
          </p:txBody>
        </p:sp>
        <p:sp>
          <p:nvSpPr>
            <p:cNvPr id="12" name="Flèche vers le bas 19"/>
            <p:cNvSpPr>
              <a:spLocks noChangeArrowheads="1"/>
            </p:cNvSpPr>
            <p:nvPr/>
          </p:nvSpPr>
          <p:spPr bwMode="auto">
            <a:xfrm>
              <a:off x="3499693" y="5411909"/>
              <a:ext cx="792163" cy="439804"/>
            </a:xfrm>
            <a:prstGeom prst="downArrow">
              <a:avLst>
                <a:gd name="adj1" fmla="val 50000"/>
                <a:gd name="adj2" fmla="val 25676"/>
              </a:avLst>
            </a:prstGeom>
            <a:solidFill>
              <a:srgbClr val="B2B2B2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/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6724015" y="1058410"/>
            <a:ext cx="2879725" cy="5548312"/>
            <a:chOff x="6724015" y="1058410"/>
            <a:chExt cx="2879725" cy="5548312"/>
          </a:xfrm>
        </p:grpSpPr>
        <p:sp>
          <p:nvSpPr>
            <p:cNvPr id="13" name="Rectangle à coins arrondis 12"/>
            <p:cNvSpPr/>
            <p:nvPr/>
          </p:nvSpPr>
          <p:spPr bwMode="auto">
            <a:xfrm>
              <a:off x="6868477" y="1058410"/>
              <a:ext cx="2519363" cy="793750"/>
            </a:xfrm>
            <a:prstGeom prst="roundRect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 anchorCtr="1"/>
            <a:lstStyle/>
            <a:p>
              <a:pPr>
                <a:defRPr/>
              </a:pPr>
              <a:r>
                <a:rPr lang="fr-FR" b="1" dirty="0">
                  <a:solidFill>
                    <a:srgbClr val="0000FF"/>
                  </a:solidFill>
                  <a:latin typeface="Verdana" pitchFamily="34" charset="0"/>
                </a:rPr>
                <a:t>X échantillons</a:t>
              </a:r>
            </a:p>
          </p:txBody>
        </p:sp>
        <p:sp>
          <p:nvSpPr>
            <p:cNvPr id="14" name="Flèche vers le bas 21"/>
            <p:cNvSpPr>
              <a:spLocks noChangeArrowheads="1"/>
            </p:cNvSpPr>
            <p:nvPr/>
          </p:nvSpPr>
          <p:spPr bwMode="auto">
            <a:xfrm>
              <a:off x="7732077" y="1899973"/>
              <a:ext cx="792163" cy="439804"/>
            </a:xfrm>
            <a:prstGeom prst="downArrow">
              <a:avLst>
                <a:gd name="adj1" fmla="val 50000"/>
                <a:gd name="adj2" fmla="val 25676"/>
              </a:avLst>
            </a:prstGeom>
            <a:solidFill>
              <a:srgbClr val="B2B2B2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/>
            </a:p>
          </p:txBody>
        </p:sp>
        <p:sp>
          <p:nvSpPr>
            <p:cNvPr id="15" name="Rectangle à coins arrondis 14"/>
            <p:cNvSpPr/>
            <p:nvPr/>
          </p:nvSpPr>
          <p:spPr bwMode="auto">
            <a:xfrm>
              <a:off x="6724015" y="2355397"/>
              <a:ext cx="2879725" cy="1662992"/>
            </a:xfrm>
            <a:prstGeom prst="roundRect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fr-FR" b="1" dirty="0">
                  <a:solidFill>
                    <a:srgbClr val="0000FF"/>
                  </a:solidFill>
                  <a:latin typeface="Verdana" pitchFamily="34" charset="0"/>
                </a:rPr>
                <a:t>Analyse des échantillons</a:t>
              </a:r>
            </a:p>
            <a:p>
              <a:pPr algn="ctr">
                <a:defRPr/>
              </a:pPr>
              <a:r>
                <a:rPr lang="fr-FR" b="1" dirty="0">
                  <a:solidFill>
                    <a:srgbClr val="0000FF"/>
                  </a:solidFill>
                  <a:latin typeface="Verdana" pitchFamily="34" charset="0"/>
                </a:rPr>
                <a:t>CPG(Ir</a:t>
              </a:r>
              <a:r>
                <a:rPr lang="fr-FR" b="1" dirty="0" smtClean="0">
                  <a:solidFill>
                    <a:srgbClr val="0000FF"/>
                  </a:solidFill>
                  <a:latin typeface="Verdana" pitchFamily="34" charset="0"/>
                </a:rPr>
                <a:t>)</a:t>
              </a:r>
              <a:endParaRPr lang="fr-FR" b="1" dirty="0">
                <a:solidFill>
                  <a:srgbClr val="0000FF"/>
                </a:solidFill>
                <a:latin typeface="Verdana" pitchFamily="34" charset="0"/>
              </a:endParaRPr>
            </a:p>
            <a:p>
              <a:pPr algn="ctr">
                <a:defRPr/>
              </a:pPr>
              <a:r>
                <a:rPr lang="fr-FR" b="1" dirty="0">
                  <a:solidFill>
                    <a:srgbClr val="0000FF"/>
                  </a:solidFill>
                  <a:latin typeface="Verdana" pitchFamily="34" charset="0"/>
                </a:rPr>
                <a:t>RMN </a:t>
              </a:r>
              <a:r>
                <a:rPr lang="fr-FR" b="1" baseline="30000" dirty="0" smtClean="0">
                  <a:solidFill>
                    <a:srgbClr val="0000FF"/>
                  </a:solidFill>
                  <a:latin typeface="Verdana" pitchFamily="34" charset="0"/>
                </a:rPr>
                <a:t>13</a:t>
              </a:r>
              <a:r>
                <a:rPr lang="fr-FR" b="1" dirty="0">
                  <a:solidFill>
                    <a:srgbClr val="0000FF"/>
                  </a:solidFill>
                  <a:latin typeface="Verdana" pitchFamily="34" charset="0"/>
                </a:rPr>
                <a:t>C </a:t>
              </a:r>
              <a:r>
                <a:rPr lang="fr-FR" b="1" dirty="0" smtClean="0">
                  <a:solidFill>
                    <a:srgbClr val="0000FF"/>
                  </a:solidFill>
                  <a:latin typeface="Verdana" pitchFamily="34" charset="0"/>
                </a:rPr>
                <a:t>                  et </a:t>
              </a:r>
              <a:r>
                <a:rPr lang="fr-FR" b="1" dirty="0">
                  <a:solidFill>
                    <a:srgbClr val="0000FF"/>
                  </a:solidFill>
                  <a:latin typeface="Verdana" pitchFamily="34" charset="0"/>
                </a:rPr>
                <a:t>CPG-SM</a:t>
              </a:r>
            </a:p>
          </p:txBody>
        </p:sp>
        <p:sp>
          <p:nvSpPr>
            <p:cNvPr id="16" name="Flèche vers le bas 23"/>
            <p:cNvSpPr>
              <a:spLocks noChangeArrowheads="1"/>
            </p:cNvSpPr>
            <p:nvPr/>
          </p:nvSpPr>
          <p:spPr bwMode="auto">
            <a:xfrm>
              <a:off x="7803515" y="4080033"/>
              <a:ext cx="792162" cy="362528"/>
            </a:xfrm>
            <a:prstGeom prst="downArrow">
              <a:avLst>
                <a:gd name="adj1" fmla="val 50000"/>
                <a:gd name="adj2" fmla="val 25676"/>
              </a:avLst>
            </a:prstGeom>
            <a:solidFill>
              <a:srgbClr val="B2B2B2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/>
            </a:p>
          </p:txBody>
        </p:sp>
        <p:sp>
          <p:nvSpPr>
            <p:cNvPr id="17" name="Rectangle à coins arrondis 16"/>
            <p:cNvSpPr/>
            <p:nvPr/>
          </p:nvSpPr>
          <p:spPr bwMode="auto">
            <a:xfrm>
              <a:off x="6939915" y="4506006"/>
              <a:ext cx="2520950" cy="863600"/>
            </a:xfrm>
            <a:prstGeom prst="roundRect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 anchorCtr="1"/>
            <a:lstStyle/>
            <a:p>
              <a:pPr algn="ctr">
                <a:defRPr/>
              </a:pPr>
              <a:r>
                <a:rPr lang="fr-FR" b="1" dirty="0">
                  <a:solidFill>
                    <a:srgbClr val="0000FF"/>
                  </a:solidFill>
                  <a:latin typeface="Verdana" pitchFamily="34" charset="0"/>
                </a:rPr>
                <a:t>Analyse statistique              ACP et CHA</a:t>
              </a:r>
            </a:p>
          </p:txBody>
        </p:sp>
        <p:sp>
          <p:nvSpPr>
            <p:cNvPr id="18" name="Flèche vers le bas 25"/>
            <p:cNvSpPr>
              <a:spLocks noChangeArrowheads="1"/>
            </p:cNvSpPr>
            <p:nvPr/>
          </p:nvSpPr>
          <p:spPr bwMode="auto">
            <a:xfrm>
              <a:off x="7803515" y="5422794"/>
              <a:ext cx="792162" cy="339421"/>
            </a:xfrm>
            <a:prstGeom prst="downArrow">
              <a:avLst>
                <a:gd name="adj1" fmla="val 50000"/>
                <a:gd name="adj2" fmla="val 25676"/>
              </a:avLst>
            </a:prstGeom>
            <a:solidFill>
              <a:srgbClr val="B2B2B2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/>
            </a:p>
          </p:txBody>
        </p:sp>
        <p:sp>
          <p:nvSpPr>
            <p:cNvPr id="19" name="Rectangle à coins arrondis 18"/>
            <p:cNvSpPr/>
            <p:nvPr/>
          </p:nvSpPr>
          <p:spPr bwMode="auto">
            <a:xfrm>
              <a:off x="6939915" y="5812972"/>
              <a:ext cx="2520950" cy="793750"/>
            </a:xfrm>
            <a:prstGeom prst="roundRect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 anchorCtr="1"/>
            <a:lstStyle/>
            <a:p>
              <a:pPr>
                <a:defRPr/>
              </a:pPr>
              <a:r>
                <a:rPr lang="fr-FR" b="1" dirty="0">
                  <a:solidFill>
                    <a:srgbClr val="0000FF"/>
                  </a:solidFill>
                  <a:latin typeface="Verdana" pitchFamily="34" charset="0"/>
                </a:rPr>
                <a:t>Etude de la variabilité</a:t>
              </a:r>
            </a:p>
          </p:txBody>
        </p:sp>
      </p:grpSp>
      <p:sp>
        <p:nvSpPr>
          <p:cNvPr id="20" name="Espace réservé du numéro de diapositive 21"/>
          <p:cNvSpPr>
            <a:spLocks noGrp="1"/>
          </p:cNvSpPr>
          <p:nvPr>
            <p:ph type="sldNum" sz="quarter" idx="12"/>
          </p:nvPr>
        </p:nvSpPr>
        <p:spPr>
          <a:xfrm>
            <a:off x="9958875" y="6275728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B13EE1D-4962-4663-8A1E-60D5995F1F3F}" type="slidenum">
              <a:rPr lang="fr-FR" b="1">
                <a:solidFill>
                  <a:srgbClr val="FF0000"/>
                </a:solidFill>
              </a:rPr>
              <a:pPr eaLnBrk="1" hangingPunct="1"/>
              <a:t>7</a:t>
            </a:fld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2440713" y="473075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Caractérisation chimique</a:t>
            </a:r>
            <a:endParaRPr lang="fr-FR" b="1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54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23493" y="553792"/>
            <a:ext cx="7328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Caractérisation biologique</a:t>
            </a:r>
            <a:endParaRPr lang="fr-FR" b="1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3" name="Groupe 19"/>
          <p:cNvGrpSpPr>
            <a:grpSpLocks/>
          </p:cNvGrpSpPr>
          <p:nvPr/>
        </p:nvGrpSpPr>
        <p:grpSpPr bwMode="auto">
          <a:xfrm>
            <a:off x="2939219" y="1315103"/>
            <a:ext cx="7042152" cy="4415993"/>
            <a:chOff x="842961" y="472112"/>
            <a:chExt cx="7042152" cy="4415323"/>
          </a:xfrm>
        </p:grpSpPr>
        <p:sp>
          <p:nvSpPr>
            <p:cNvPr id="5" name="Flèche vers le bas 4"/>
            <p:cNvSpPr>
              <a:spLocks noChangeArrowheads="1"/>
            </p:cNvSpPr>
            <p:nvPr/>
          </p:nvSpPr>
          <p:spPr bwMode="auto">
            <a:xfrm>
              <a:off x="2114239" y="1544193"/>
              <a:ext cx="792163" cy="438150"/>
            </a:xfrm>
            <a:prstGeom prst="downArrow">
              <a:avLst>
                <a:gd name="adj1" fmla="val 50000"/>
                <a:gd name="adj2" fmla="val 25676"/>
              </a:avLst>
            </a:prstGeom>
            <a:solidFill>
              <a:srgbClr val="B2B2B2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/>
            </a:p>
          </p:txBody>
        </p:sp>
        <p:sp>
          <p:nvSpPr>
            <p:cNvPr id="6" name="Rectangle à coins arrondis 5"/>
            <p:cNvSpPr/>
            <p:nvPr/>
          </p:nvSpPr>
          <p:spPr bwMode="auto">
            <a:xfrm>
              <a:off x="1058862" y="652220"/>
              <a:ext cx="2988099" cy="792043"/>
            </a:xfrm>
            <a:prstGeom prst="roundRect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 anchorCtr="1"/>
            <a:lstStyle/>
            <a:p>
              <a:pPr>
                <a:defRPr/>
              </a:pPr>
              <a:r>
                <a:rPr lang="fr-FR" b="1" dirty="0" smtClean="0">
                  <a:solidFill>
                    <a:srgbClr val="0000FF"/>
                  </a:solidFill>
                  <a:latin typeface="Verdana" pitchFamily="34" charset="0"/>
                </a:rPr>
                <a:t>HE</a:t>
              </a:r>
              <a:endParaRPr lang="fr-FR" b="1" dirty="0">
                <a:solidFill>
                  <a:srgbClr val="0000FF"/>
                </a:solidFill>
                <a:latin typeface="Verdana" pitchFamily="34" charset="0"/>
              </a:endParaRPr>
            </a:p>
          </p:txBody>
        </p:sp>
        <p:sp>
          <p:nvSpPr>
            <p:cNvPr id="7" name="Rectangle à coins arrondis 6"/>
            <p:cNvSpPr/>
            <p:nvPr/>
          </p:nvSpPr>
          <p:spPr bwMode="auto">
            <a:xfrm>
              <a:off x="842961" y="2059605"/>
              <a:ext cx="3294151" cy="1238308"/>
            </a:xfrm>
            <a:prstGeom prst="roundRect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 anchorCtr="1"/>
            <a:lstStyle/>
            <a:p>
              <a:pPr algn="ctr">
                <a:defRPr/>
              </a:pPr>
              <a:r>
                <a:rPr lang="fr-FR" b="1" dirty="0" smtClean="0">
                  <a:solidFill>
                    <a:srgbClr val="0000FF"/>
                  </a:solidFill>
                  <a:latin typeface="Verdana" pitchFamily="34" charset="0"/>
                </a:rPr>
                <a:t>Dépistage de l’activité antioxydant contre le DDPH sur CCM</a:t>
              </a:r>
              <a:endParaRPr lang="fr-FR" b="1" dirty="0">
                <a:solidFill>
                  <a:srgbClr val="0000FF"/>
                </a:solidFill>
                <a:latin typeface="Verdana" pitchFamily="34" charset="0"/>
              </a:endParaRPr>
            </a:p>
          </p:txBody>
        </p:sp>
        <p:sp>
          <p:nvSpPr>
            <p:cNvPr id="8" name="Flèche vers le bas 16"/>
            <p:cNvSpPr>
              <a:spLocks noChangeArrowheads="1"/>
            </p:cNvSpPr>
            <p:nvPr/>
          </p:nvSpPr>
          <p:spPr bwMode="auto">
            <a:xfrm>
              <a:off x="2091368" y="3387775"/>
              <a:ext cx="792163" cy="431800"/>
            </a:xfrm>
            <a:prstGeom prst="downArrow">
              <a:avLst>
                <a:gd name="adj1" fmla="val 50000"/>
                <a:gd name="adj2" fmla="val 25676"/>
              </a:avLst>
            </a:prstGeom>
            <a:solidFill>
              <a:srgbClr val="B2B2B2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/>
            </a:p>
          </p:txBody>
        </p:sp>
        <p:sp>
          <p:nvSpPr>
            <p:cNvPr id="9" name="Rectangle à coins arrondis 8"/>
            <p:cNvSpPr/>
            <p:nvPr/>
          </p:nvSpPr>
          <p:spPr bwMode="auto">
            <a:xfrm>
              <a:off x="842962" y="3874625"/>
              <a:ext cx="3294151" cy="1012810"/>
            </a:xfrm>
            <a:prstGeom prst="roundRect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fr-FR" b="1" dirty="0" smtClean="0">
                  <a:solidFill>
                    <a:srgbClr val="0000FF"/>
                  </a:solidFill>
                  <a:latin typeface="Verdana" pitchFamily="34" charset="0"/>
                </a:rPr>
                <a:t>Evaluation de l’activité antioxydant contre le DPPH </a:t>
              </a:r>
              <a:r>
                <a:rPr lang="fr-FR" b="1" i="1" dirty="0" smtClean="0">
                  <a:solidFill>
                    <a:srgbClr val="0000FF"/>
                  </a:solidFill>
                  <a:latin typeface="Verdana" pitchFamily="34" charset="0"/>
                </a:rPr>
                <a:t>in vitro</a:t>
              </a:r>
              <a:endParaRPr lang="fr-FR" b="1" i="1" dirty="0">
                <a:solidFill>
                  <a:srgbClr val="0000FF"/>
                </a:solidFill>
                <a:latin typeface="Verdana" pitchFamily="34" charset="0"/>
              </a:endParaRPr>
            </a:p>
          </p:txBody>
        </p:sp>
        <p:sp>
          <p:nvSpPr>
            <p:cNvPr id="13" name="Flèche vers le bas 21"/>
            <p:cNvSpPr>
              <a:spLocks noChangeArrowheads="1"/>
            </p:cNvSpPr>
            <p:nvPr/>
          </p:nvSpPr>
          <p:spPr bwMode="auto">
            <a:xfrm rot="16200000">
              <a:off x="4160158" y="837948"/>
              <a:ext cx="792043" cy="439804"/>
            </a:xfrm>
            <a:prstGeom prst="downArrow">
              <a:avLst>
                <a:gd name="adj1" fmla="val 50000"/>
                <a:gd name="adj2" fmla="val 25676"/>
              </a:avLst>
            </a:prstGeom>
            <a:solidFill>
              <a:srgbClr val="B2B2B2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/>
            </a:p>
          </p:txBody>
        </p:sp>
        <p:sp>
          <p:nvSpPr>
            <p:cNvPr id="14" name="Rectangle à coins arrondis 13"/>
            <p:cNvSpPr/>
            <p:nvPr/>
          </p:nvSpPr>
          <p:spPr bwMode="auto">
            <a:xfrm>
              <a:off x="5005388" y="472112"/>
              <a:ext cx="2879725" cy="1662740"/>
            </a:xfrm>
            <a:prstGeom prst="roundRect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fr-FR" b="1" dirty="0" smtClean="0">
                  <a:solidFill>
                    <a:srgbClr val="0000FF"/>
                  </a:solidFill>
                  <a:latin typeface="Verdana" pitchFamily="34" charset="0"/>
                </a:rPr>
                <a:t>Evaluation de l’activité antimicrobienne (antifongique, antibactérienne,…)</a:t>
              </a:r>
              <a:endParaRPr lang="fr-FR" b="1" dirty="0">
                <a:solidFill>
                  <a:srgbClr val="0000FF"/>
                </a:solidFill>
                <a:latin typeface="Verdana" pitchFamily="34" charset="0"/>
              </a:endParaRPr>
            </a:p>
          </p:txBody>
        </p:sp>
      </p:grpSp>
      <p:sp>
        <p:nvSpPr>
          <p:cNvPr id="11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9909717" y="6267527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b="1" dirty="0" smtClean="0">
                <a:solidFill>
                  <a:srgbClr val="FF0000"/>
                </a:solidFill>
              </a:rPr>
              <a:t>8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65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4"/>
          <p:cNvSpPr>
            <a:spLocks noChangeArrowheads="1"/>
          </p:cNvSpPr>
          <p:nvPr/>
        </p:nvSpPr>
        <p:spPr bwMode="auto">
          <a:xfrm>
            <a:off x="1869141" y="103009"/>
            <a:ext cx="8207375" cy="64770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QUELQUES RESULTATS DE RECHERCHE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1465222" y="1081825"/>
            <a:ext cx="8611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I. Composition chimique et potentiel antioxydant des HE de </a:t>
            </a:r>
            <a:r>
              <a:rPr lang="en-GB" b="1" i="1" dirty="0" err="1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Origanum</a:t>
            </a:r>
            <a:r>
              <a:rPr lang="en-GB" b="1" i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i="1" dirty="0" err="1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syriacum</a:t>
            </a:r>
            <a:r>
              <a:rPr lang="en-GB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L. (</a:t>
            </a:r>
            <a:r>
              <a:rPr lang="en-GB" b="1" dirty="0" err="1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Lamiaceae</a:t>
            </a:r>
            <a:r>
              <a:rPr lang="en-GB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r>
              <a:rPr lang="en-GB" b="1" dirty="0" err="1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acclimaté</a:t>
            </a:r>
            <a:r>
              <a:rPr lang="en-GB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en Côte d’Ivoire </a:t>
            </a:r>
            <a:endParaRPr lang="fr-FR" b="1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 bwMode="auto">
          <a:xfrm>
            <a:off x="4875024" y="1885660"/>
            <a:ext cx="5547262" cy="2232025"/>
          </a:xfrm>
          <a:prstGeom prst="roundRect">
            <a:avLst/>
          </a:prstGeom>
          <a:solidFill>
            <a:schemeClr val="lt1"/>
          </a:solidFill>
          <a:ln>
            <a:solidFill>
              <a:schemeClr val="dk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spcAft>
                <a:spcPct val="40000"/>
              </a:spcAft>
              <a:buFont typeface="Wingdings" pitchFamily="2" charset="2"/>
              <a:buChar char="Ø"/>
              <a:defRPr/>
            </a:pPr>
            <a:r>
              <a:rPr lang="fr-FR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fr-FR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Originaire de l’Asie de l’Est, du Sud de l’Europe et de l’Asie de l’Ouest</a:t>
            </a:r>
          </a:p>
          <a:p>
            <a:pPr>
              <a:spcAft>
                <a:spcPct val="40000"/>
              </a:spcAft>
              <a:defRPr/>
            </a:pPr>
            <a:endParaRPr lang="fr-FR" b="1" dirty="0" smtClean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ct val="40000"/>
              </a:spcAft>
              <a:buFont typeface="Wingdings" pitchFamily="2" charset="2"/>
              <a:buChar char="Ø"/>
              <a:defRPr/>
            </a:pPr>
            <a:r>
              <a:rPr lang="fr-FR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Espèce vivace atteignant 0,8-1m de hauteur</a:t>
            </a:r>
            <a:endParaRPr lang="fr-FR" b="1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ct val="40000"/>
              </a:spcAft>
              <a:defRPr/>
            </a:pPr>
            <a:endParaRPr lang="fr-FR" b="1" dirty="0">
              <a:solidFill>
                <a:srgbClr val="0000FF"/>
              </a:solidFill>
              <a:latin typeface="Verdana" pitchFamily="34" charset="0"/>
            </a:endParaRPr>
          </a:p>
        </p:txBody>
      </p:sp>
      <p:pic>
        <p:nvPicPr>
          <p:cNvPr id="13" name="Image 12" descr="C:\Users\BEKRO\Desktop\20160608_15251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5910" r="29904" b="1"/>
          <a:stretch/>
        </p:blipFill>
        <p:spPr bwMode="auto">
          <a:xfrm>
            <a:off x="2051074" y="1999363"/>
            <a:ext cx="2492246" cy="2131001"/>
          </a:xfrm>
          <a:prstGeom prst="round2DiagRect">
            <a:avLst>
              <a:gd name="adj1" fmla="val 16667"/>
              <a:gd name="adj2" fmla="val 0"/>
            </a:avLst>
          </a:prstGeom>
          <a:ln w="9525">
            <a:noFill/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à coins arrondis 9"/>
          <p:cNvSpPr>
            <a:spLocks noChangeArrowheads="1"/>
          </p:cNvSpPr>
          <p:nvPr/>
        </p:nvSpPr>
        <p:spPr bwMode="auto">
          <a:xfrm>
            <a:off x="2545878" y="4546083"/>
            <a:ext cx="7132302" cy="148746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b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Usages</a:t>
            </a:r>
          </a:p>
          <a:p>
            <a:pPr algn="ctr" eaLnBrk="1" hangingPunct="1"/>
            <a:endParaRPr lang="fr-FR" sz="700" b="1" dirty="0" smtClean="0">
              <a:solidFill>
                <a:srgbClr val="FF0000"/>
              </a:solidFill>
              <a:latin typeface="Verdana" panose="020B0604030504040204" pitchFamily="34" charset="0"/>
            </a:endParaRPr>
          </a:p>
          <a:p>
            <a:pPr algn="ctr" eaLnBrk="1" hangingPunct="1"/>
            <a:r>
              <a:rPr lang="fr-FR" b="1" dirty="0" smtClean="0">
                <a:solidFill>
                  <a:srgbClr val="0000FF"/>
                </a:solidFill>
                <a:latin typeface="Verdana" pitchFamily="34" charset="0"/>
              </a:rPr>
              <a:t>Médecine traditionnelle: Maladies respiratoires, gastro-intestinales et urinaires</a:t>
            </a:r>
          </a:p>
          <a:p>
            <a:pPr algn="ctr" eaLnBrk="1" hangingPunct="1"/>
            <a:r>
              <a:rPr lang="fr-FR" b="1" dirty="0" smtClean="0">
                <a:solidFill>
                  <a:srgbClr val="0000FF"/>
                </a:solidFill>
                <a:latin typeface="Verdana" pitchFamily="34" charset="0"/>
              </a:rPr>
              <a:t>Gastronomie: Epice et conservateur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-154546" y="6143223"/>
            <a:ext cx="119258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Christelle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Kouamé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Zana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A.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Ouattara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K.C.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Christelle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N’Gaman-Kouassi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Janat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Mamyrbeko-Bekro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Yves-Alain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Bekro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Felix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Tomi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9957884" y="6313304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b="1" dirty="0" smtClean="0">
                <a:solidFill>
                  <a:srgbClr val="FF0000"/>
                </a:solidFill>
              </a:rPr>
              <a:t>9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35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1164</Words>
  <Application>Microsoft Office PowerPoint</Application>
  <PresentationFormat>Grand écran</PresentationFormat>
  <Paragraphs>248</Paragraphs>
  <Slides>19</Slides>
  <Notes>2</Notes>
  <HiddenSlides>0</HiddenSlides>
  <MMClips>0</MMClips>
  <ScaleCrop>false</ScaleCrop>
  <HeadingPairs>
    <vt:vector size="8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19</vt:i4>
      </vt:variant>
    </vt:vector>
  </HeadingPairs>
  <TitlesOfParts>
    <vt:vector size="30" baseType="lpstr">
      <vt:lpstr>Arial</vt:lpstr>
      <vt:lpstr>Calibri</vt:lpstr>
      <vt:lpstr>Calibri Light</vt:lpstr>
      <vt:lpstr>Comic Sans MS</vt:lpstr>
      <vt:lpstr>Times</vt:lpstr>
      <vt:lpstr>Times New Roman</vt:lpstr>
      <vt:lpstr>Verdana</vt:lpstr>
      <vt:lpstr>Wingdings</vt:lpstr>
      <vt:lpstr>Thème Office</vt:lpstr>
      <vt:lpstr>CS ChemDraw Drawing</vt:lpstr>
      <vt:lpstr>Prism Project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hp</dc:creator>
  <cp:lastModifiedBy>hp</cp:lastModifiedBy>
  <cp:revision>104</cp:revision>
  <dcterms:created xsi:type="dcterms:W3CDTF">2018-03-18T16:48:42Z</dcterms:created>
  <dcterms:modified xsi:type="dcterms:W3CDTF">2018-03-27T07:48:31Z</dcterms:modified>
</cp:coreProperties>
</file>