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7" r:id="rId3"/>
    <p:sldId id="323" r:id="rId4"/>
    <p:sldId id="298" r:id="rId5"/>
    <p:sldId id="301" r:id="rId6"/>
    <p:sldId id="305" r:id="rId7"/>
    <p:sldId id="308" r:id="rId8"/>
    <p:sldId id="314" r:id="rId9"/>
    <p:sldId id="307" r:id="rId10"/>
    <p:sldId id="306" r:id="rId11"/>
    <p:sldId id="319" r:id="rId12"/>
    <p:sldId id="320" r:id="rId13"/>
    <p:sldId id="316" r:id="rId14"/>
    <p:sldId id="317" r:id="rId15"/>
    <p:sldId id="310" r:id="rId16"/>
    <p:sldId id="321" r:id="rId17"/>
    <p:sldId id="311" r:id="rId18"/>
    <p:sldId id="288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A\Downloads\JOURNEE%20PROF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A\Downloads\JOURNEE%20PROF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Classeur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A\Downloads\JOURNEE%20PROF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OUA\Downloads\JOURNEE%20PROF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dirty="0" smtClean="0"/>
              <a:t>Thèses soutenues par année</a:t>
            </a:r>
            <a:endParaRPr lang="fr-FR" dirty="0"/>
          </a:p>
        </c:rich>
      </c:tx>
      <c:layout>
        <c:manualLayout>
          <c:xMode val="edge"/>
          <c:yMode val="edge"/>
          <c:x val="0.1018796725999771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'[JOURNEE PROF.xlsx]Feuil1'!$B$6</c:f>
              <c:strCache>
                <c:ptCount val="1"/>
                <c:pt idx="0">
                  <c:v>2008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lt1">
                    <a:lumMod val="95000"/>
                  </a:schemeClr>
                </a:solidFill>
                <a:round/>
              </a:ln>
              <a:effectLst/>
            </c:spPr>
          </c:errBars>
          <c:val>
            <c:numRef>
              <c:f>'[JOURNEE PROF.xlsx]Feuil1'!$C$6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'[JOURNEE PROF.xlsx]Feuil1'!$B$7</c:f>
              <c:strCache>
                <c:ptCount val="1"/>
                <c:pt idx="0">
                  <c:v>2010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lt1">
                    <a:lumMod val="95000"/>
                  </a:schemeClr>
                </a:solidFill>
                <a:round/>
              </a:ln>
              <a:effectLst/>
            </c:spPr>
          </c:errBars>
          <c:val>
            <c:numRef>
              <c:f>'[JOURNEE PROF.xlsx]Feuil1'!$C$7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2"/>
          <c:tx>
            <c:strRef>
              <c:f>'[JOURNEE PROF.xlsx]Feuil1'!$B$9</c:f>
              <c:strCache>
                <c:ptCount val="1"/>
                <c:pt idx="0">
                  <c:v>2013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lt1">
                    <a:lumMod val="95000"/>
                  </a:schemeClr>
                </a:solidFill>
                <a:round/>
              </a:ln>
              <a:effectLst/>
            </c:spPr>
          </c:errBars>
          <c:val>
            <c:numRef>
              <c:f>'[JOURNEE PROF.xlsx]Feuil1'!$C$9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3"/>
          <c:tx>
            <c:strRef>
              <c:f>'[JOURNEE PROF.xlsx]Feuil1'!$B$10</c:f>
              <c:strCache>
                <c:ptCount val="1"/>
                <c:pt idx="0">
                  <c:v>2014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lt1">
                    <a:lumMod val="95000"/>
                  </a:schemeClr>
                </a:solidFill>
                <a:round/>
              </a:ln>
              <a:effectLst/>
            </c:spPr>
          </c:errBars>
          <c:val>
            <c:numRef>
              <c:f>'[JOURNEE PROF.xlsx]Feuil1'!$C$10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5"/>
          <c:order val="4"/>
          <c:tx>
            <c:strRef>
              <c:f>'[JOURNEE PROF.xlsx]Feuil1'!$B$11</c:f>
              <c:strCache>
                <c:ptCount val="1"/>
                <c:pt idx="0">
                  <c:v>2015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lt1">
                    <a:lumMod val="95000"/>
                  </a:schemeClr>
                </a:solidFill>
                <a:round/>
              </a:ln>
              <a:effectLst/>
            </c:spPr>
          </c:errBars>
          <c:val>
            <c:numRef>
              <c:f>'[JOURNEE PROF.xlsx]Feuil1'!$C$11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6"/>
          <c:order val="5"/>
          <c:tx>
            <c:strRef>
              <c:f>'[JOURNEE PROF.xlsx]Feuil1'!$B$12</c:f>
              <c:strCache>
                <c:ptCount val="1"/>
                <c:pt idx="0">
                  <c:v>2016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lt1">
                    <a:lumMod val="95000"/>
                  </a:schemeClr>
                </a:solidFill>
                <a:round/>
              </a:ln>
              <a:effectLst/>
            </c:spPr>
          </c:errBars>
          <c:val>
            <c:numRef>
              <c:f>'[JOURNEE PROF.xlsx]Feuil1'!$C$12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7"/>
          <c:order val="6"/>
          <c:tx>
            <c:strRef>
              <c:f>'[JOURNEE PROF.xlsx]Feuil1'!$B$13</c:f>
              <c:strCache>
                <c:ptCount val="1"/>
                <c:pt idx="0">
                  <c:v>2017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noEndCap val="0"/>
            <c:spPr>
              <a:noFill/>
              <a:ln w="9525" cap="flat" cmpd="sng" algn="ctr">
                <a:solidFill>
                  <a:schemeClr val="lt1">
                    <a:lumMod val="95000"/>
                  </a:schemeClr>
                </a:solidFill>
                <a:round/>
              </a:ln>
              <a:effectLst/>
            </c:spPr>
          </c:errBars>
          <c:val>
            <c:numRef>
              <c:f>'[JOURNEE PROF.xlsx]Feuil1'!$C$13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7039432"/>
        <c:axId val="136312296"/>
      </c:barChart>
      <c:catAx>
        <c:axId val="137039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6312296"/>
        <c:crosses val="autoZero"/>
        <c:auto val="1"/>
        <c:lblAlgn val="ctr"/>
        <c:lblOffset val="100"/>
        <c:noMultiLvlLbl val="0"/>
      </c:catAx>
      <c:valAx>
        <c:axId val="136312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703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53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explosion val="3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'[JOURNEE PROF.xlsx]Feuil1'!$B$2:$B$3</c:f>
              <c:strCache>
                <c:ptCount val="2"/>
                <c:pt idx="0">
                  <c:v>CI</c:v>
                </c:pt>
                <c:pt idx="1">
                  <c:v>CI+F</c:v>
                </c:pt>
              </c:strCache>
            </c:strRef>
          </c:cat>
          <c:val>
            <c:numRef>
              <c:f>'[JOURNEE PROF.xlsx]Feuil1'!$C$2:$C$3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Répartition</a:t>
            </a:r>
            <a:r>
              <a:rPr lang="fr-FR" baseline="0" dirty="0" smtClean="0"/>
              <a:t> des plantes par famille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559119951025274E-2"/>
          <c:y val="0.12238462130270775"/>
          <c:w val="0.89296416261515854"/>
          <c:h val="0.86761970556446133"/>
        </c:manualLayout>
      </c:layout>
      <c:pie3DChart>
        <c:varyColors val="1"/>
        <c:ser>
          <c:idx val="0"/>
          <c:order val="0"/>
          <c:explosion val="4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Feuil1!$A$1:$A$8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Feuil1!$B$1:$B$8</c:f>
              <c:numCache>
                <c:formatCode>0.00%</c:formatCode>
                <c:ptCount val="8"/>
                <c:pt idx="0">
                  <c:v>0.25</c:v>
                </c:pt>
                <c:pt idx="1">
                  <c:v>0.19439999999999999</c:v>
                </c:pt>
                <c:pt idx="2">
                  <c:v>0.16669999999999999</c:v>
                </c:pt>
                <c:pt idx="3">
                  <c:v>0.13880000000000001</c:v>
                </c:pt>
                <c:pt idx="4">
                  <c:v>0.1111</c:v>
                </c:pt>
                <c:pt idx="5">
                  <c:v>8.3299999999999999E-2</c:v>
                </c:pt>
                <c:pt idx="6">
                  <c:v>5.5500000000000001E-2</c:v>
                </c:pt>
                <c:pt idx="7" formatCode="0%">
                  <c:v>2.7699999999999999E-2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smtClean="0"/>
              <a:t>Tests réalisés ou</a:t>
            </a:r>
            <a:r>
              <a:rPr lang="fr-FR" baseline="0" dirty="0" smtClean="0"/>
              <a:t> non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4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'[JOURNEE PROF.xlsx]Feuil1'!$B$17:$B$18</c:f>
              <c:strCache>
                <c:ptCount val="2"/>
                <c:pt idx="0">
                  <c:v>TB</c:v>
                </c:pt>
                <c:pt idx="1">
                  <c:v>NTB</c:v>
                </c:pt>
              </c:strCache>
            </c:strRef>
          </c:cat>
          <c:val>
            <c:numRef>
              <c:f>'[JOURNEE PROF.xlsx]Feuil1'!$C$17:$C$18</c:f>
              <c:numCache>
                <c:formatCode>0%</c:formatCode>
                <c:ptCount val="2"/>
                <c:pt idx="0">
                  <c:v>0.43</c:v>
                </c:pt>
                <c:pt idx="1">
                  <c:v>0.56999999999999995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fr-FR" sz="1800" dirty="0" smtClean="0"/>
              <a:t>Proportion</a:t>
            </a:r>
            <a:r>
              <a:rPr lang="fr-FR" sz="1800" baseline="0" dirty="0" smtClean="0"/>
              <a:t> des différents tests </a:t>
            </a:r>
            <a:endParaRPr lang="fr-FR" sz="18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'[JOURNEE PROF.xlsx]Feuil1'!$B$23</c:f>
              <c:strCache>
                <c:ptCount val="1"/>
                <c:pt idx="0">
                  <c:v>AO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'[JOURNEE PROF.xlsx]Feuil1'!$C$23</c:f>
              <c:numCache>
                <c:formatCode>0%</c:formatCode>
                <c:ptCount val="1"/>
                <c:pt idx="0">
                  <c:v>0.66039999999999999</c:v>
                </c:pt>
              </c:numCache>
            </c:numRef>
          </c:val>
        </c:ser>
        <c:ser>
          <c:idx val="1"/>
          <c:order val="1"/>
          <c:tx>
            <c:strRef>
              <c:f>'[JOURNEE PROF.xlsx]Feuil1'!$B$24</c:f>
              <c:strCache>
                <c:ptCount val="1"/>
                <c:pt idx="0">
                  <c:v>AB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'[JOURNEE PROF.xlsx]Feuil1'!$C$24</c:f>
              <c:numCache>
                <c:formatCode>0.00%</c:formatCode>
                <c:ptCount val="1"/>
                <c:pt idx="0">
                  <c:v>0.13039999999999999</c:v>
                </c:pt>
              </c:numCache>
            </c:numRef>
          </c:val>
        </c:ser>
        <c:ser>
          <c:idx val="2"/>
          <c:order val="2"/>
          <c:tx>
            <c:strRef>
              <c:f>'[JOURNEE PROF.xlsx]Feuil1'!$B$25</c:f>
              <c:strCache>
                <c:ptCount val="1"/>
                <c:pt idx="0">
                  <c:v>AL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'[JOURNEE PROF.xlsx]Feuil1'!$C$25</c:f>
              <c:numCache>
                <c:formatCode>0%</c:formatCode>
                <c:ptCount val="1"/>
                <c:pt idx="0">
                  <c:v>0.1086</c:v>
                </c:pt>
              </c:numCache>
            </c:numRef>
          </c:val>
        </c:ser>
        <c:ser>
          <c:idx val="3"/>
          <c:order val="3"/>
          <c:tx>
            <c:strRef>
              <c:f>'[JOURNEE PROF.xlsx]Feuil1'!$B$26</c:f>
              <c:strCache>
                <c:ptCount val="1"/>
                <c:pt idx="0">
                  <c:v>AC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'[JOURNEE PROF.xlsx]Feuil1'!$C$26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</c:ser>
        <c:ser>
          <c:idx val="4"/>
          <c:order val="4"/>
          <c:tx>
            <c:strRef>
              <c:f>'[JOURNEE PROF.xlsx]Feuil1'!$B$27</c:f>
              <c:strCache>
                <c:ptCount val="1"/>
                <c:pt idx="0">
                  <c:v>EH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'[JOURNEE PROF.xlsx]Feuil1'!$C$27</c:f>
              <c:numCache>
                <c:formatCode>0%</c:formatCode>
                <c:ptCount val="1"/>
                <c:pt idx="0">
                  <c:v>0.04</c:v>
                </c:pt>
              </c:numCache>
            </c:numRef>
          </c:val>
        </c:ser>
        <c:ser>
          <c:idx val="5"/>
          <c:order val="5"/>
          <c:tx>
            <c:strRef>
              <c:f>'[JOURNEE PROF.xlsx]Feuil1'!$B$28</c:f>
              <c:strCache>
                <c:ptCount val="1"/>
                <c:pt idx="0">
                  <c:v>TE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'[JOURNEE PROF.xlsx]Feuil1'!$C$28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ser>
          <c:idx val="6"/>
          <c:order val="6"/>
          <c:tx>
            <c:strRef>
              <c:f>'[JOURNEE PROF.xlsx]Feuil1'!$B$29</c:f>
              <c:strCache>
                <c:ptCount val="1"/>
                <c:pt idx="0">
                  <c:v>HT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val>
            <c:numRef>
              <c:f>'[JOURNEE PROF.xlsx]Feuil1'!$C$29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37135472"/>
        <c:axId val="137166664"/>
      </c:barChart>
      <c:catAx>
        <c:axId val="13713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7166664"/>
        <c:crosses val="autoZero"/>
        <c:auto val="1"/>
        <c:lblAlgn val="ctr"/>
        <c:lblOffset val="100"/>
        <c:noMultiLvlLbl val="0"/>
      </c:catAx>
      <c:valAx>
        <c:axId val="13716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713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D1C-DF1F-4149-B811-908E0DA921B9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6EA-318F-4144-A8AA-0E2EA7B5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42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D1C-DF1F-4149-B811-908E0DA921B9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6EA-318F-4144-A8AA-0E2EA7B5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18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D1C-DF1F-4149-B811-908E0DA921B9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6EA-318F-4144-A8AA-0E2EA7B5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35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D1C-DF1F-4149-B811-908E0DA921B9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6EA-318F-4144-A8AA-0E2EA7B5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03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D1C-DF1F-4149-B811-908E0DA921B9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6EA-318F-4144-A8AA-0E2EA7B5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13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D1C-DF1F-4149-B811-908E0DA921B9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6EA-318F-4144-A8AA-0E2EA7B5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9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D1C-DF1F-4149-B811-908E0DA921B9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6EA-318F-4144-A8AA-0E2EA7B5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32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D1C-DF1F-4149-B811-908E0DA921B9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6EA-318F-4144-A8AA-0E2EA7B5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43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D1C-DF1F-4149-B811-908E0DA921B9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6EA-318F-4144-A8AA-0E2EA7B5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712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D1C-DF1F-4149-B811-908E0DA921B9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6EA-318F-4144-A8AA-0E2EA7B5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00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ED1C-DF1F-4149-B811-908E0DA921B9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036EA-318F-4144-A8AA-0E2EA7B5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17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8ED1C-DF1F-4149-B811-908E0DA921B9}" type="datetimeFigureOut">
              <a:rPr lang="fr-FR" smtClean="0"/>
              <a:t>27/03/2018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036EA-318F-4144-A8AA-0E2EA7B595F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03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myrbekova.janat@lablcbosn.com" TargetMode="External"/><Relationship Id="rId2" Type="http://schemas.openxmlformats.org/officeDocument/2006/relationships/hyperlink" Target="mailto:bekro.yves-alain@lablcbosn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893812"/>
              </p:ext>
            </p:extLst>
          </p:nvPr>
        </p:nvGraphicFramePr>
        <p:xfrm>
          <a:off x="8675730" y="248464"/>
          <a:ext cx="1606688" cy="1388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" r:id="rId3" imgW="619760" imgH="579120" progId="ISISServer">
                  <p:embed/>
                </p:oleObj>
              </mc:Choice>
              <mc:Fallback>
                <p:oleObj r:id="rId3" imgW="619760" imgH="579120" progId="ISISServer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75730" y="248464"/>
                        <a:ext cx="1606688" cy="13884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WordArt 3"/>
          <p:cNvSpPr>
            <a:spLocks noChangeArrowheads="1" noChangeShapeType="1" noTextEdit="1"/>
          </p:cNvSpPr>
          <p:nvPr/>
        </p:nvSpPr>
        <p:spPr bwMode="auto">
          <a:xfrm rot="5400000">
            <a:off x="9840679" y="822890"/>
            <a:ext cx="968571" cy="239642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 fontAlgn="auto">
              <a:buNone/>
            </a:pPr>
            <a:r>
              <a:rPr lang="pt-BR" sz="14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BCBCB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C B O S N</a:t>
            </a:r>
            <a:endParaRPr lang="fr-FR" sz="14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BCBCB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482065" y="1580087"/>
            <a:ext cx="3740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Laboratoire de Chimie Bio-Organique et de Substances Naturelles</a:t>
            </a:r>
            <a:endParaRPr lang="fr-FR" b="1" dirty="0"/>
          </a:p>
        </p:txBody>
      </p:sp>
      <p:pic>
        <p:nvPicPr>
          <p:cNvPr id="15" name="Picture 107"/>
          <p:cNvPicPr/>
          <p:nvPr/>
        </p:nvPicPr>
        <p:blipFill>
          <a:blip r:embed="rId5"/>
          <a:stretch>
            <a:fillRect/>
          </a:stretch>
        </p:blipFill>
        <p:spPr>
          <a:xfrm>
            <a:off x="1453701" y="343057"/>
            <a:ext cx="1706880" cy="13868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44501" y="748364"/>
            <a:ext cx="4612096" cy="38869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Journée porte ouverte du LCBOSN</a:t>
            </a:r>
            <a:endParaRPr lang="fr-FR" dirty="0">
              <a:solidFill>
                <a:srgbClr val="FF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5126" y="3061520"/>
            <a:ext cx="5530845" cy="96001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/>
              <a:t>Champs d’action et bilan des productions scientifiques  du LCBOSN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544501" y="4660657"/>
            <a:ext cx="48353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 Black" panose="020B0A04020102020204" pitchFamily="34" charset="0"/>
              </a:rPr>
              <a:t>Orateur</a:t>
            </a:r>
          </a:p>
          <a:p>
            <a:pPr algn="ctr"/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M. BOUA </a:t>
            </a:r>
            <a:r>
              <a:rPr lang="fr-FR" sz="1600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BOUA</a:t>
            </a:r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Benson</a:t>
            </a:r>
          </a:p>
          <a:p>
            <a:pPr algn="ctr"/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Maître de Conférences, Chimiste des Substances Naturelles/</a:t>
            </a:r>
            <a:r>
              <a:rPr lang="fr-FR" sz="1600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Phytochimiste</a:t>
            </a:r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, LCBOSN, UFR-SFA,UNA </a:t>
            </a:r>
          </a:p>
          <a:p>
            <a:pPr algn="ctr"/>
            <a:r>
              <a:rPr lang="fr-FR" sz="1600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bouayao@yahoo.fr</a:t>
            </a:r>
          </a:p>
        </p:txBody>
      </p:sp>
      <p:pic>
        <p:nvPicPr>
          <p:cNvPr id="9" name="Image 8" descr="C:\Users\Amani\Pictures\Contenu téléphone\IMG_20160920_173133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8"/>
          <a:stretch/>
        </p:blipFill>
        <p:spPr bwMode="auto">
          <a:xfrm>
            <a:off x="10385247" y="2833835"/>
            <a:ext cx="1852680" cy="144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1" t="5021" r="24534"/>
          <a:stretch/>
        </p:blipFill>
        <p:spPr bwMode="auto">
          <a:xfrm>
            <a:off x="0" y="2833836"/>
            <a:ext cx="1197735" cy="1448412"/>
          </a:xfrm>
          <a:prstGeom prst="ellipse">
            <a:avLst/>
          </a:prstGeom>
          <a:ln w="63500" cap="rnd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504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1295731" y="3090227"/>
            <a:ext cx="3374369" cy="1236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 Articles </a:t>
            </a:r>
            <a:r>
              <a:rPr lang="fr-FR" b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publiés dans des revues indexées et à comité de </a:t>
            </a: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lecture de 2007-2018</a:t>
            </a:r>
            <a:r>
              <a:rPr lang="fr-FR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800" dirty="0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860640" y="1510642"/>
            <a:ext cx="3249242" cy="942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20 Mémoires de DEA soutenus de 2008-2010</a:t>
            </a:r>
            <a:endParaRPr lang="fr-FR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7934178" y="3295039"/>
            <a:ext cx="3144440" cy="9427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30 Mémoires de Master soutenus de 2013-2017</a:t>
            </a:r>
            <a:endParaRPr lang="fr-FR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7779433" y="1510642"/>
            <a:ext cx="2981985" cy="8459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18 Thèses de Doctorat soutenues de 2008-2017</a:t>
            </a:r>
            <a:endParaRPr lang="fr-FR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4485697" y="5047704"/>
            <a:ext cx="3885590" cy="1356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fr-FR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 </a:t>
            </a:r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Communications </a:t>
            </a:r>
            <a:r>
              <a:rPr lang="fr-FR" b="1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(rencontres nationale, </a:t>
            </a:r>
            <a:r>
              <a:rPr lang="fr-FR" b="1" dirty="0" err="1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sous-régionale</a:t>
            </a:r>
            <a:r>
              <a:rPr lang="fr-FR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fr-FR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800" dirty="0">
              <a:solidFill>
                <a:srgbClr val="FFFF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fr-FR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4158514" y="216355"/>
            <a:ext cx="3239365" cy="8010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 des productions scientifiques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9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433693"/>
              </p:ext>
            </p:extLst>
          </p:nvPr>
        </p:nvGraphicFramePr>
        <p:xfrm>
          <a:off x="590844" y="2011680"/>
          <a:ext cx="5824024" cy="322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164227"/>
              </p:ext>
            </p:extLst>
          </p:nvPr>
        </p:nvGraphicFramePr>
        <p:xfrm>
          <a:off x="6835725" y="1917697"/>
          <a:ext cx="5220287" cy="331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à coins arrondis 1"/>
          <p:cNvSpPr/>
          <p:nvPr/>
        </p:nvSpPr>
        <p:spPr>
          <a:xfrm>
            <a:off x="393895" y="5373861"/>
            <a:ext cx="6231987" cy="136456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1 Thèse (2008) à 6 thèses (2017)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15 Thèses </a:t>
            </a:r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soutenues </a:t>
            </a:r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(83,33%)</a:t>
            </a:r>
            <a:endParaRPr lang="fr-F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durant </a:t>
            </a:r>
            <a:r>
              <a:rPr lang="fr-FR" sz="2400" dirty="0">
                <a:solidFill>
                  <a:schemeClr val="tx1"/>
                </a:solidFill>
                <a:latin typeface="Arial Black" panose="020B0A04020102020204" pitchFamily="34" charset="0"/>
              </a:rPr>
              <a:t>les 4 dernières </a:t>
            </a:r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années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921305" y="5430131"/>
            <a:ext cx="5134707" cy="125202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6 Thèses (33%) conçues et réalisées en CI contre 12 (67%) en cotutelle </a:t>
            </a:r>
            <a:endParaRPr lang="fr-F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4529795" y="1345709"/>
            <a:ext cx="4192173" cy="365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Indicateurs de performance</a:t>
            </a:r>
            <a:endParaRPr lang="fr-F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2350801" y="0"/>
            <a:ext cx="7490397" cy="9144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500"/>
              </a:spcBef>
            </a:pPr>
            <a:r>
              <a:rPr lang="fr-FR" sz="24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des productions scientifiques: </a:t>
            </a:r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Thèses de Doctorat </a:t>
            </a:r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soutenues(18)</a:t>
            </a:r>
            <a:endParaRPr lang="fr-F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4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  <p:bldP spid="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131024"/>
              </p:ext>
            </p:extLst>
          </p:nvPr>
        </p:nvGraphicFramePr>
        <p:xfrm>
          <a:off x="154764" y="1107765"/>
          <a:ext cx="6029459" cy="3068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4143"/>
                <a:gridCol w="4178105"/>
                <a:gridCol w="967211"/>
              </a:tblGrid>
              <a:tr h="40862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Groupes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Familles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Taux (%)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207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Moraceae</a:t>
                      </a: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Amaranthaceae</a:t>
                      </a: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Convolvulaceae</a:t>
                      </a: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Basellaceae</a:t>
                      </a: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Portulaceae</a:t>
                      </a: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Moringaceae</a:t>
                      </a: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Ccropiaceae</a:t>
                      </a: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Solanaceae</a:t>
                      </a: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Passifloraceae</a:t>
                      </a:r>
                      <a:r>
                        <a:rPr lang="fr-F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Papilionaceae</a:t>
                      </a:r>
                      <a:r>
                        <a:rPr lang="fr-F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Asclépiadaceae</a:t>
                      </a:r>
                      <a:r>
                        <a:rPr lang="fr-F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Xylariaceae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28892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Araceae</a:t>
                      </a: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Tiliaceae</a:t>
                      </a: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Combretaceae</a:t>
                      </a: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Loganiaceae</a:t>
                      </a:r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fr-F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Rubiaceae</a:t>
                      </a:r>
                      <a:r>
                        <a:rPr lang="fr-F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Ulmaceae</a:t>
                      </a:r>
                      <a:r>
                        <a:rPr lang="fr-F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Commelinaceae</a:t>
                      </a:r>
                      <a:r>
                        <a:rPr lang="fr-F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Piperaceae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223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Malvaceae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Olacaceae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Verbenaceae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Nymphaceae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Meliaceae</a:t>
                      </a:r>
                      <a:endParaRPr lang="fr-F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fr-F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517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Lamiaceae</a:t>
                      </a:r>
                      <a:endParaRPr lang="fr-F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fr-F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0223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Astéraceae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Caesalpiniaceae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Sapindaceae</a:t>
                      </a:r>
                      <a:endParaRPr lang="fr-F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fr-F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517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Annonaceae</a:t>
                      </a:r>
                      <a:r>
                        <a:rPr lang="fr-F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1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Rutaceae</a:t>
                      </a:r>
                      <a:endParaRPr lang="fr-F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fr-F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517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Fabaceae</a:t>
                      </a:r>
                      <a:endParaRPr lang="fr-F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fr-F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45175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fr-F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Euphorbiaceae</a:t>
                      </a:r>
                      <a:endParaRPr lang="fr-F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fr-F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0290329"/>
              </p:ext>
            </p:extLst>
          </p:nvPr>
        </p:nvGraphicFramePr>
        <p:xfrm>
          <a:off x="6499274" y="1317715"/>
          <a:ext cx="5460576" cy="512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0" name="Groupe 19"/>
          <p:cNvGrpSpPr/>
          <p:nvPr/>
        </p:nvGrpSpPr>
        <p:grpSpPr>
          <a:xfrm>
            <a:off x="7243632" y="2090141"/>
            <a:ext cx="3990610" cy="2525839"/>
            <a:chOff x="5124951" y="5300447"/>
            <a:chExt cx="3990610" cy="2525839"/>
          </a:xfrm>
        </p:grpSpPr>
        <p:sp>
          <p:nvSpPr>
            <p:cNvPr id="12" name="Flèche vers le bas 11"/>
            <p:cNvSpPr/>
            <p:nvPr/>
          </p:nvSpPr>
          <p:spPr>
            <a:xfrm>
              <a:off x="6975368" y="7259615"/>
              <a:ext cx="193184" cy="5666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3" name="Flèche vers le bas 12"/>
            <p:cNvSpPr/>
            <p:nvPr/>
          </p:nvSpPr>
          <p:spPr>
            <a:xfrm>
              <a:off x="5124951" y="6833033"/>
              <a:ext cx="193184" cy="5666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8922377" y="6153125"/>
              <a:ext cx="193184" cy="5666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5" name="Flèche vers le bas 14"/>
            <p:cNvSpPr/>
            <p:nvPr/>
          </p:nvSpPr>
          <p:spPr>
            <a:xfrm>
              <a:off x="5790207" y="5300447"/>
              <a:ext cx="193184" cy="5666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7" name="Flèche vers le bas 16"/>
            <p:cNvSpPr/>
            <p:nvPr/>
          </p:nvSpPr>
          <p:spPr>
            <a:xfrm>
              <a:off x="8825785" y="7222558"/>
              <a:ext cx="193184" cy="566671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à coins arrondis 17"/>
          <p:cNvSpPr/>
          <p:nvPr/>
        </p:nvSpPr>
        <p:spPr>
          <a:xfrm>
            <a:off x="2501206" y="0"/>
            <a:ext cx="7333623" cy="75854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fr-FR" sz="24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des productions scientifiques : Plantes et Champignons (107)</a:t>
            </a:r>
            <a:endParaRPr lang="fr-FR" sz="2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30426" y="4555054"/>
            <a:ext cx="6216585" cy="213829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CL: 107</a:t>
            </a:r>
            <a:r>
              <a:rPr lang="fr-F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plantes et Champignons </a:t>
            </a:r>
            <a:r>
              <a:rPr lang="fr-F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répartis dans </a:t>
            </a:r>
            <a:r>
              <a:rPr lang="fr-FR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34</a:t>
            </a:r>
            <a:r>
              <a:rPr lang="fr-F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2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familles</a:t>
            </a:r>
            <a:r>
              <a:rPr lang="fr-FR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dont les plus représentatives (7) sont: </a:t>
            </a:r>
            <a:r>
              <a:rPr lang="fr-FR" sz="20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Euphorbiaceae</a:t>
            </a:r>
            <a:r>
              <a:rPr lang="fr-FR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(22%), </a:t>
            </a:r>
            <a:r>
              <a:rPr lang="fr-FR" sz="20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Fabaceae</a:t>
            </a:r>
            <a:r>
              <a:rPr lang="fr-FR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(19%), </a:t>
            </a:r>
            <a:r>
              <a:rPr lang="fr-FR" sz="20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Annonaceae</a:t>
            </a:r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Rutaceae</a:t>
            </a:r>
            <a:r>
              <a:rPr lang="fr-FR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(17%), </a:t>
            </a:r>
            <a:r>
              <a:rPr lang="fr-FR" sz="20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Astéraceae</a:t>
            </a:r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Caesalpiniaceae</a:t>
            </a:r>
            <a:r>
              <a:rPr lang="fr-FR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fr-FR" sz="20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Sapindaceae</a:t>
            </a:r>
            <a:r>
              <a:rPr lang="fr-FR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(14%), </a:t>
            </a:r>
            <a:r>
              <a:rPr lang="fr-FR" sz="2000" dirty="0" err="1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Lamiaceae</a:t>
            </a:r>
            <a:r>
              <a:rPr lang="fr-FR" sz="20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(11%)</a:t>
            </a:r>
            <a:endParaRPr lang="fr-FR" sz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9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17" name="Groupe 16"/>
          <p:cNvGrpSpPr/>
          <p:nvPr/>
        </p:nvGrpSpPr>
        <p:grpSpPr>
          <a:xfrm>
            <a:off x="397135" y="1186380"/>
            <a:ext cx="5361639" cy="5584072"/>
            <a:chOff x="798064" y="833808"/>
            <a:chExt cx="5528603" cy="5249950"/>
          </a:xfrm>
        </p:grpSpPr>
        <p:graphicFrame>
          <p:nvGraphicFramePr>
            <p:cNvPr id="8" name="Graphique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31885346"/>
                </p:ext>
              </p:extLst>
            </p:nvPr>
          </p:nvGraphicFramePr>
          <p:xfrm>
            <a:off x="798065" y="833808"/>
            <a:ext cx="5528602" cy="253909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Rectangle à coins arrondis 1"/>
            <p:cNvSpPr/>
            <p:nvPr/>
          </p:nvSpPr>
          <p:spPr>
            <a:xfrm>
              <a:off x="798064" y="3504698"/>
              <a:ext cx="5528603" cy="257906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dirty="0" smtClean="0">
                  <a:latin typeface="Arial Black" panose="020B0A04020102020204" pitchFamily="34" charset="0"/>
                </a:rPr>
                <a:t>43% </a:t>
              </a:r>
              <a:r>
                <a:rPr lang="fr-FR" sz="2400" dirty="0">
                  <a:latin typeface="Arial Black" panose="020B0A04020102020204" pitchFamily="34" charset="0"/>
                </a:rPr>
                <a:t>plantes et champignons </a:t>
              </a:r>
              <a:r>
                <a:rPr lang="fr-FR" sz="2400" dirty="0" smtClean="0">
                  <a:latin typeface="Arial Black" panose="020B0A04020102020204" pitchFamily="34" charset="0"/>
                </a:rPr>
                <a:t>étudiés ont fait l'objet d’études biologiques (7): </a:t>
              </a:r>
              <a:r>
                <a:rPr lang="fr-FR" sz="1600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Antioxydant(AO), Antibactérien (AB), </a:t>
              </a:r>
              <a:r>
                <a:rPr lang="fr-FR" sz="1600" dirty="0" err="1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Anticancerux</a:t>
              </a:r>
              <a:r>
                <a:rPr lang="fr-FR" sz="1600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 (AL), Anti cholinestérase (AC), Hémolytique (EH), Troubles érectiles (TE), Anti hypertensive (AH)</a:t>
              </a:r>
              <a:endParaRPr lang="fr-FR" sz="1600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Rectangle à coins arrondis 9"/>
          <p:cNvSpPr/>
          <p:nvPr/>
        </p:nvSpPr>
        <p:spPr>
          <a:xfrm>
            <a:off x="2990733" y="0"/>
            <a:ext cx="7166141" cy="73152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Analyse des productions scientifiques : Tests biologiques</a:t>
            </a:r>
            <a:endParaRPr lang="fr-F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981876"/>
              </p:ext>
            </p:extLst>
          </p:nvPr>
        </p:nvGraphicFramePr>
        <p:xfrm>
          <a:off x="6426589" y="1012874"/>
          <a:ext cx="4743157" cy="319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6" name="Groupe 15"/>
          <p:cNvGrpSpPr/>
          <p:nvPr/>
        </p:nvGrpSpPr>
        <p:grpSpPr>
          <a:xfrm>
            <a:off x="6283568" y="1406768"/>
            <a:ext cx="5589564" cy="5205047"/>
            <a:chOff x="6283568" y="1406768"/>
            <a:chExt cx="5589564" cy="5205047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6283568" y="4501661"/>
              <a:ext cx="5589564" cy="211015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2400" dirty="0">
                  <a:latin typeface="Arial Black" panose="020B0A04020102020204" pitchFamily="34" charset="0"/>
                </a:rPr>
                <a:t>les plus prisées </a:t>
              </a:r>
              <a:r>
                <a:rPr lang="fr-FR" sz="2400" dirty="0" smtClean="0">
                  <a:latin typeface="Arial Black" panose="020B0A04020102020204" pitchFamily="34" charset="0"/>
                </a:rPr>
                <a:t>(3): Activités </a:t>
              </a:r>
              <a:r>
                <a:rPr lang="fr-FR" sz="2400" dirty="0" err="1" smtClean="0">
                  <a:latin typeface="Arial Black" panose="020B0A04020102020204" pitchFamily="34" charset="0"/>
                </a:rPr>
                <a:t>antioxydantes</a:t>
              </a:r>
              <a:r>
                <a:rPr lang="fr-FR" sz="2400" dirty="0" smtClean="0">
                  <a:latin typeface="Arial Black" panose="020B0A04020102020204" pitchFamily="34" charset="0"/>
                </a:rPr>
                <a:t> </a:t>
              </a:r>
              <a:r>
                <a:rPr lang="fr-FR" sz="24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(66,04</a:t>
              </a:r>
              <a:r>
                <a:rPr lang="fr-FR" sz="24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%) </a:t>
              </a:r>
              <a:r>
                <a:rPr lang="fr-FR" sz="2400" dirty="0" smtClean="0">
                  <a:latin typeface="Arial Black" panose="020B0A04020102020204" pitchFamily="34" charset="0"/>
                </a:rPr>
                <a:t>, antibactériennes </a:t>
              </a:r>
              <a:r>
                <a:rPr lang="fr-FR" sz="24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(13,04</a:t>
              </a:r>
              <a:r>
                <a:rPr lang="fr-FR" sz="24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%)</a:t>
              </a:r>
              <a:r>
                <a:rPr lang="fr-FR" sz="2400" dirty="0" smtClean="0">
                  <a:latin typeface="Arial Black" panose="020B0A04020102020204" pitchFamily="34" charset="0"/>
                </a:rPr>
                <a:t>, anticancéreuses </a:t>
              </a:r>
              <a:r>
                <a:rPr lang="fr-FR" sz="2400" dirty="0">
                  <a:solidFill>
                    <a:srgbClr val="FF0000"/>
                  </a:solidFill>
                  <a:latin typeface="Arial Black" panose="020B0A04020102020204" pitchFamily="34" charset="0"/>
                </a:rPr>
                <a:t>(</a:t>
              </a:r>
              <a:r>
                <a:rPr lang="fr-FR" sz="24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10,86</a:t>
              </a:r>
              <a:r>
                <a:rPr lang="fr-FR" sz="24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%)</a:t>
              </a:r>
              <a:endParaRPr lang="fr-FR" sz="24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7216725" y="1406768"/>
              <a:ext cx="309489" cy="253219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vers le bas 12"/>
            <p:cNvSpPr/>
            <p:nvPr/>
          </p:nvSpPr>
          <p:spPr>
            <a:xfrm>
              <a:off x="7748953" y="2771334"/>
              <a:ext cx="295422" cy="30949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8281181" y="2849881"/>
              <a:ext cx="295422" cy="30949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15930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158514" y="27925"/>
            <a:ext cx="3239365" cy="8010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 des projets Financés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596303" y="823230"/>
            <a:ext cx="5596355" cy="1578451"/>
            <a:chOff x="5596303" y="823230"/>
            <a:chExt cx="5596355" cy="1578451"/>
          </a:xfrm>
        </p:grpSpPr>
        <p:sp>
          <p:nvSpPr>
            <p:cNvPr id="6" name="Ellipse 5"/>
            <p:cNvSpPr/>
            <p:nvPr/>
          </p:nvSpPr>
          <p:spPr>
            <a:xfrm>
              <a:off x="5596303" y="1049400"/>
              <a:ext cx="5596355" cy="1352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2400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Projet financé par PNPMT (2017</a:t>
              </a:r>
              <a:r>
                <a:rPr lang="fr-FR" sz="2400" dirty="0" smtClean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endParaRPr lang="fr-FR" sz="1400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Flèche vers le bas 50"/>
            <p:cNvSpPr/>
            <p:nvPr/>
          </p:nvSpPr>
          <p:spPr>
            <a:xfrm>
              <a:off x="6910564" y="823230"/>
              <a:ext cx="325104" cy="2877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0" y="829000"/>
            <a:ext cx="5228822" cy="1509413"/>
            <a:chOff x="0" y="829000"/>
            <a:chExt cx="5228822" cy="1509413"/>
          </a:xfrm>
        </p:grpSpPr>
        <p:sp>
          <p:nvSpPr>
            <p:cNvPr id="5" name="Ellipse 4"/>
            <p:cNvSpPr/>
            <p:nvPr/>
          </p:nvSpPr>
          <p:spPr>
            <a:xfrm>
              <a:off x="0" y="921737"/>
              <a:ext cx="5228822" cy="14166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07000"/>
                </a:lnSpc>
                <a:spcAft>
                  <a:spcPts val="0"/>
                </a:spcAft>
              </a:pPr>
              <a:r>
                <a:rPr lang="fr-FR" sz="240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Projet financé par PASRES-CSRS (2010)</a:t>
              </a:r>
              <a:endParaRPr lang="fr-FR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Flèche vers le bas 51"/>
            <p:cNvSpPr/>
            <p:nvPr/>
          </p:nvSpPr>
          <p:spPr>
            <a:xfrm>
              <a:off x="4158514" y="829000"/>
              <a:ext cx="325104" cy="28777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5286768" y="2480547"/>
            <a:ext cx="6905232" cy="4357582"/>
            <a:chOff x="5297371" y="2580929"/>
            <a:chExt cx="6905232" cy="4357582"/>
          </a:xfrm>
        </p:grpSpPr>
        <p:grpSp>
          <p:nvGrpSpPr>
            <p:cNvPr id="53" name="Groupe 52"/>
            <p:cNvGrpSpPr/>
            <p:nvPr/>
          </p:nvGrpSpPr>
          <p:grpSpPr>
            <a:xfrm>
              <a:off x="5297371" y="2580929"/>
              <a:ext cx="6905232" cy="4357582"/>
              <a:chOff x="5297371" y="2580929"/>
              <a:chExt cx="6905232" cy="4357582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5297371" y="2580929"/>
                <a:ext cx="6555347" cy="101566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 smtClean="0"/>
                  <a:t>Objectifs: Valeurs extractives, composition chimique de  et empreintes </a:t>
                </a:r>
                <a:r>
                  <a:rPr lang="fr-FR" sz="2000" b="1" dirty="0"/>
                  <a:t>m</a:t>
                </a:r>
                <a:r>
                  <a:rPr lang="fr-FR" sz="2000" b="1" dirty="0" smtClean="0"/>
                  <a:t>oléculaires de 73 plantes</a:t>
                </a:r>
                <a:r>
                  <a:rPr lang="fr-FR" sz="2000" b="1" dirty="0"/>
                  <a:t>. 1680 empreintes moléculaires </a:t>
                </a:r>
                <a:r>
                  <a:rPr lang="fr-FR" sz="2000" b="1" dirty="0" smtClean="0"/>
                  <a:t>déterminées</a:t>
                </a:r>
                <a:r>
                  <a:rPr lang="fr-FR" sz="2000" b="1" dirty="0" smtClean="0">
                    <a:solidFill>
                      <a:prstClr val="black"/>
                    </a:solidFill>
                  </a:rPr>
                  <a:t>;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Cas de </a:t>
                </a:r>
                <a:r>
                  <a:rPr lang="fr-FR" sz="2000" b="1" i="1" dirty="0" err="1" smtClean="0">
                    <a:solidFill>
                      <a:srgbClr val="FF0000"/>
                    </a:solidFill>
                  </a:rPr>
                  <a:t>Pentadesma</a:t>
                </a:r>
                <a:r>
                  <a:rPr lang="fr-FR" sz="20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b="1" i="1" dirty="0" err="1" smtClean="0">
                    <a:solidFill>
                      <a:srgbClr val="FF0000"/>
                    </a:solidFill>
                  </a:rPr>
                  <a:t>butyracea</a:t>
                </a:r>
                <a:endParaRPr lang="fr-FR" sz="2000" b="1" i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0" name="Groupe 9"/>
              <p:cNvGrpSpPr/>
              <p:nvPr/>
            </p:nvGrpSpPr>
            <p:grpSpPr>
              <a:xfrm>
                <a:off x="5630667" y="4040841"/>
                <a:ext cx="3043527" cy="2847595"/>
                <a:chOff x="0" y="0"/>
                <a:chExt cx="3293746" cy="3387728"/>
              </a:xfrm>
            </p:grpSpPr>
            <p:grpSp>
              <p:nvGrpSpPr>
                <p:cNvPr id="11" name="Groupe 10"/>
                <p:cNvGrpSpPr/>
                <p:nvPr/>
              </p:nvGrpSpPr>
              <p:grpSpPr>
                <a:xfrm>
                  <a:off x="0" y="0"/>
                  <a:ext cx="3293746" cy="3387728"/>
                  <a:chOff x="0" y="0"/>
                  <a:chExt cx="3293746" cy="3387728"/>
                </a:xfrm>
              </p:grpSpPr>
              <p:grpSp>
                <p:nvGrpSpPr>
                  <p:cNvPr id="16" name="Groupe 15"/>
                  <p:cNvGrpSpPr/>
                  <p:nvPr/>
                </p:nvGrpSpPr>
                <p:grpSpPr>
                  <a:xfrm>
                    <a:off x="2619375" y="0"/>
                    <a:ext cx="674371" cy="3387728"/>
                    <a:chOff x="0" y="0"/>
                    <a:chExt cx="674669" cy="2971422"/>
                  </a:xfrm>
                </p:grpSpPr>
                <p:grpSp>
                  <p:nvGrpSpPr>
                    <p:cNvPr id="20" name="Groupe 19"/>
                    <p:cNvGrpSpPr/>
                    <p:nvPr/>
                  </p:nvGrpSpPr>
                  <p:grpSpPr>
                    <a:xfrm>
                      <a:off x="9727" y="1371610"/>
                      <a:ext cx="551816" cy="276860"/>
                      <a:chOff x="25890" y="116742"/>
                      <a:chExt cx="552248" cy="276860"/>
                    </a:xfrm>
                  </p:grpSpPr>
                  <p:cxnSp>
                    <p:nvCxnSpPr>
                      <p:cNvPr id="27" name="Connecteur droit 26"/>
                      <p:cNvCxnSpPr/>
                      <p:nvPr/>
                    </p:nvCxnSpPr>
                    <p:spPr>
                      <a:xfrm>
                        <a:off x="25890" y="228887"/>
                        <a:ext cx="190500" cy="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5B9BD5">
                            <a:alpha val="9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28" name="Zone de texte 1183"/>
                      <p:cNvSpPr txBox="1"/>
                      <p:nvPr/>
                    </p:nvSpPr>
                    <p:spPr>
                      <a:xfrm>
                        <a:off x="198408" y="116742"/>
                        <a:ext cx="379730" cy="27686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0.5</a:t>
                        </a:r>
                        <a:endPara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21" name="Groupe 20"/>
                    <p:cNvGrpSpPr/>
                    <p:nvPr/>
                  </p:nvGrpSpPr>
                  <p:grpSpPr>
                    <a:xfrm>
                      <a:off x="0" y="2694562"/>
                      <a:ext cx="637435" cy="276860"/>
                      <a:chOff x="25896" y="-107004"/>
                      <a:chExt cx="637967" cy="276860"/>
                    </a:xfrm>
                  </p:grpSpPr>
                  <p:cxnSp>
                    <p:nvCxnSpPr>
                      <p:cNvPr id="25" name="Connecteur droit 24"/>
                      <p:cNvCxnSpPr/>
                      <p:nvPr/>
                    </p:nvCxnSpPr>
                    <p:spPr>
                      <a:xfrm>
                        <a:off x="25896" y="14861"/>
                        <a:ext cx="190500" cy="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5B9BD5">
                            <a:alpha val="9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26" name="Zone de texte 1186"/>
                      <p:cNvSpPr txBox="1"/>
                      <p:nvPr/>
                    </p:nvSpPr>
                    <p:spPr>
                      <a:xfrm>
                        <a:off x="198408" y="-107004"/>
                        <a:ext cx="465455" cy="27686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Base</a:t>
                        </a:r>
                        <a:endPara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22" name="Groupe 21"/>
                    <p:cNvGrpSpPr/>
                    <p:nvPr/>
                  </p:nvGrpSpPr>
                  <p:grpSpPr>
                    <a:xfrm>
                      <a:off x="19455" y="0"/>
                      <a:ext cx="655214" cy="362310"/>
                      <a:chOff x="43166" y="0"/>
                      <a:chExt cx="656113" cy="362310"/>
                    </a:xfrm>
                  </p:grpSpPr>
                  <p:cxnSp>
                    <p:nvCxnSpPr>
                      <p:cNvPr id="23" name="Connecteur droit 22"/>
                      <p:cNvCxnSpPr/>
                      <p:nvPr/>
                    </p:nvCxnSpPr>
                    <p:spPr>
                      <a:xfrm>
                        <a:off x="43166" y="112145"/>
                        <a:ext cx="190500" cy="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5B9BD5">
                            <a:alpha val="9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24" name="Zone de texte 1189"/>
                      <p:cNvSpPr txBox="1"/>
                      <p:nvPr/>
                    </p:nvSpPr>
                    <p:spPr>
                      <a:xfrm>
                        <a:off x="198408" y="0"/>
                        <a:ext cx="500871" cy="36231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Front RF</a:t>
                        </a:r>
                        <a:endPara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  <p:pic>
                <p:nvPicPr>
                  <p:cNvPr id="17" name="Image 16" descr="G:\isufg\Camera FINAL\17\EXTRAIT ACETATE ETHYLIQUE 27-04-2017\IMG_20170427_120317.jpg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660" t="21344" r="35344" b="18345"/>
                  <a:stretch/>
                </p:blipFill>
                <p:spPr bwMode="auto">
                  <a:xfrm>
                    <a:off x="0" y="104775"/>
                    <a:ext cx="857250" cy="318389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18" name="Image 17" descr="G:\isufg\Camera FINAL\17\EXTRAIT ETHANOLIQUE\Image9.jpg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9557" t="11340" r="24663" b="20936"/>
                  <a:stretch/>
                </p:blipFill>
                <p:spPr bwMode="auto">
                  <a:xfrm>
                    <a:off x="1733550" y="95250"/>
                    <a:ext cx="866775" cy="31769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  <p:pic>
                <p:nvPicPr>
                  <p:cNvPr id="19" name="Image 18" descr="G:\isufg\Camera FINAL\17\EXTRAIT ACETATE ETHYLIQUE 27-04-2017\IMG_20170427_155033.jpg"/>
                  <p:cNvPicPr>
                    <a:picLocks noChangeAspect="1"/>
                  </p:cNvPicPr>
                  <p:nvPr/>
                </p:nvPicPr>
                <p:blipFill rotWithShape="1"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4180" t="11354" r="31363" b="18554"/>
                  <a:stretch/>
                </p:blipFill>
                <p:spPr bwMode="auto">
                  <a:xfrm>
                    <a:off x="866775" y="95250"/>
                    <a:ext cx="857250" cy="31781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53640926-AAD7-44D8-BBD7-CCE9431645EC}">
                      <a14:shadowObscured xmlns:a14="http://schemas.microsoft.com/office/drawing/2010/main"/>
                    </a:ext>
                  </a:extLst>
                </p:spPr>
              </p:pic>
            </p:grpSp>
            <p:grpSp>
              <p:nvGrpSpPr>
                <p:cNvPr id="12" name="Groupe 11"/>
                <p:cNvGrpSpPr/>
                <p:nvPr/>
              </p:nvGrpSpPr>
              <p:grpSpPr>
                <a:xfrm>
                  <a:off x="371475" y="19050"/>
                  <a:ext cx="1866973" cy="311142"/>
                  <a:chOff x="0" y="0"/>
                  <a:chExt cx="2264051" cy="311564"/>
                </a:xfrm>
              </p:grpSpPr>
              <p:sp>
                <p:nvSpPr>
                  <p:cNvPr id="13" name="Zone de texte 1251"/>
                  <p:cNvSpPr txBox="1"/>
                  <p:nvPr/>
                </p:nvSpPr>
                <p:spPr>
                  <a:xfrm>
                    <a:off x="0" y="0"/>
                    <a:ext cx="247645" cy="2476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</a:t>
                    </a:r>
                    <a:endPara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Zone de texte 1252"/>
                  <p:cNvSpPr txBox="1"/>
                  <p:nvPr/>
                </p:nvSpPr>
                <p:spPr>
                  <a:xfrm>
                    <a:off x="977462" y="10510"/>
                    <a:ext cx="247645" cy="2476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</a:t>
                    </a:r>
                    <a:endParaRPr kumimoji="0" lang="fr-FR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Zone de texte 1253"/>
                  <p:cNvSpPr txBox="1"/>
                  <p:nvPr/>
                </p:nvSpPr>
                <p:spPr>
                  <a:xfrm>
                    <a:off x="2017036" y="63914"/>
                    <a:ext cx="247015" cy="2476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C</a:t>
                    </a:r>
                  </a:p>
                </p:txBody>
              </p:sp>
            </p:grpSp>
          </p:grpSp>
          <p:grpSp>
            <p:nvGrpSpPr>
              <p:cNvPr id="29" name="Groupe 28"/>
              <p:cNvGrpSpPr/>
              <p:nvPr/>
            </p:nvGrpSpPr>
            <p:grpSpPr>
              <a:xfrm>
                <a:off x="8636879" y="3987016"/>
                <a:ext cx="3565724" cy="2951495"/>
                <a:chOff x="-11430" y="0"/>
                <a:chExt cx="3121848" cy="2962275"/>
              </a:xfrm>
            </p:grpSpPr>
            <p:grpSp>
              <p:nvGrpSpPr>
                <p:cNvPr id="30" name="Groupe 29"/>
                <p:cNvGrpSpPr/>
                <p:nvPr/>
              </p:nvGrpSpPr>
              <p:grpSpPr>
                <a:xfrm>
                  <a:off x="-11430" y="0"/>
                  <a:ext cx="3121848" cy="2962275"/>
                  <a:chOff x="-11430" y="0"/>
                  <a:chExt cx="3121848" cy="2962275"/>
                </a:xfrm>
              </p:grpSpPr>
              <p:grpSp>
                <p:nvGrpSpPr>
                  <p:cNvPr id="35" name="Groupe 34"/>
                  <p:cNvGrpSpPr/>
                  <p:nvPr/>
                </p:nvGrpSpPr>
                <p:grpSpPr>
                  <a:xfrm>
                    <a:off x="-11430" y="90616"/>
                    <a:ext cx="2243944" cy="2764790"/>
                    <a:chOff x="-11430" y="0"/>
                    <a:chExt cx="2243944" cy="2764790"/>
                  </a:xfrm>
                </p:grpSpPr>
                <p:pic>
                  <p:nvPicPr>
                    <p:cNvPr id="46" name="Image 45" descr="D:\isufg\Camera FINAL\CCM A TRAITER\27\EXTRAIT HEXANIQUE\IMG_20170504_133800.jpg"/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52153" t="18023" r="18019" b="17229"/>
                    <a:stretch/>
                  </p:blipFill>
                  <p:spPr bwMode="auto">
                    <a:xfrm>
                      <a:off x="816687" y="0"/>
                      <a:ext cx="708025" cy="27647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47" name="Image 46" descr="D:\isufg\Camera FINAL\CCM A TRAITER\27\EXTRAIT HEXANIQUE\IMG_20170504_142048.jpg"/>
                    <p:cNvPicPr>
                      <a:picLocks noChangeAspect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5876" t="19452" r="18902" b="49525"/>
                    <a:stretch/>
                  </p:blipFill>
                  <p:spPr bwMode="auto">
                    <a:xfrm rot="16200000">
                      <a:off x="-986473" y="976184"/>
                      <a:ext cx="2759075" cy="80899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  <p:pic>
                  <p:nvPicPr>
                    <p:cNvPr id="48" name="Image 47" descr="D:\isufg\Camera FINAL\CCM A TRAITER\27\EXTRAIT HEXANIQUE\IMG_20170504_133800.jpg"/>
                    <p:cNvPicPr>
                      <a:picLocks noChangeAspect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5857" t="18556" r="53544" b="16125"/>
                    <a:stretch/>
                  </p:blipFill>
                  <p:spPr bwMode="auto">
                    <a:xfrm>
                      <a:off x="1533379" y="8238"/>
                      <a:ext cx="699135" cy="275082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  <p:grpSp>
                <p:nvGrpSpPr>
                  <p:cNvPr id="36" name="Groupe 35"/>
                  <p:cNvGrpSpPr/>
                  <p:nvPr/>
                </p:nvGrpSpPr>
                <p:grpSpPr>
                  <a:xfrm>
                    <a:off x="2347783" y="0"/>
                    <a:ext cx="762635" cy="2962275"/>
                    <a:chOff x="-2487" y="0"/>
                    <a:chExt cx="622627" cy="2980533"/>
                  </a:xfrm>
                </p:grpSpPr>
                <p:grpSp>
                  <p:nvGrpSpPr>
                    <p:cNvPr id="37" name="Groupe 36"/>
                    <p:cNvGrpSpPr/>
                    <p:nvPr/>
                  </p:nvGrpSpPr>
                  <p:grpSpPr>
                    <a:xfrm>
                      <a:off x="1" y="1366334"/>
                      <a:ext cx="499370" cy="276860"/>
                      <a:chOff x="16156" y="111466"/>
                      <a:chExt cx="499764" cy="276860"/>
                    </a:xfrm>
                  </p:grpSpPr>
                  <p:cxnSp>
                    <p:nvCxnSpPr>
                      <p:cNvPr id="44" name="Connecteur droit 43"/>
                      <p:cNvCxnSpPr/>
                      <p:nvPr/>
                    </p:nvCxnSpPr>
                    <p:spPr>
                      <a:xfrm>
                        <a:off x="16156" y="214499"/>
                        <a:ext cx="190500" cy="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5B9BD5">
                            <a:alpha val="9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45" name="Zone de texte 1164"/>
                      <p:cNvSpPr txBox="1"/>
                      <p:nvPr/>
                    </p:nvSpPr>
                    <p:spPr>
                      <a:xfrm>
                        <a:off x="136190" y="111466"/>
                        <a:ext cx="379730" cy="27686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0.5</a:t>
                        </a:r>
                        <a:endPara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38" name="Groupe 37"/>
                    <p:cNvGrpSpPr/>
                    <p:nvPr/>
                  </p:nvGrpSpPr>
                  <p:grpSpPr>
                    <a:xfrm>
                      <a:off x="0" y="2703673"/>
                      <a:ext cx="590806" cy="276860"/>
                      <a:chOff x="25896" y="-97893"/>
                      <a:chExt cx="591300" cy="276860"/>
                    </a:xfrm>
                  </p:grpSpPr>
                  <p:cxnSp>
                    <p:nvCxnSpPr>
                      <p:cNvPr id="42" name="Connecteur droit 41"/>
                      <p:cNvCxnSpPr/>
                      <p:nvPr/>
                    </p:nvCxnSpPr>
                    <p:spPr>
                      <a:xfrm>
                        <a:off x="25896" y="14861"/>
                        <a:ext cx="190500" cy="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5B9BD5">
                            <a:alpha val="9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43" name="Zone de texte 1167"/>
                      <p:cNvSpPr txBox="1"/>
                      <p:nvPr/>
                    </p:nvSpPr>
                    <p:spPr>
                      <a:xfrm>
                        <a:off x="151741" y="-97893"/>
                        <a:ext cx="465455" cy="276860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Base</a:t>
                        </a:r>
                        <a:endPara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39" name="Groupe 38"/>
                    <p:cNvGrpSpPr/>
                    <p:nvPr/>
                  </p:nvGrpSpPr>
                  <p:grpSpPr>
                    <a:xfrm>
                      <a:off x="-2487" y="0"/>
                      <a:ext cx="622627" cy="529201"/>
                      <a:chOff x="21194" y="0"/>
                      <a:chExt cx="623481" cy="529201"/>
                    </a:xfrm>
                  </p:grpSpPr>
                  <p:cxnSp>
                    <p:nvCxnSpPr>
                      <p:cNvPr id="40" name="Connecteur droit 39"/>
                      <p:cNvCxnSpPr/>
                      <p:nvPr/>
                    </p:nvCxnSpPr>
                    <p:spPr>
                      <a:xfrm>
                        <a:off x="21194" y="112145"/>
                        <a:ext cx="190500" cy="0"/>
                      </a:xfrm>
                      <a:prstGeom prst="line">
                        <a:avLst/>
                      </a:prstGeom>
                      <a:noFill/>
                      <a:ln w="25400" cap="flat" cmpd="sng" algn="ctr">
                        <a:solidFill>
                          <a:srgbClr val="5B9BD5">
                            <a:alpha val="90000"/>
                          </a:srgbClr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sp>
                    <p:nvSpPr>
                      <p:cNvPr id="41" name="Zone de texte 1170"/>
                      <p:cNvSpPr txBox="1"/>
                      <p:nvPr/>
                    </p:nvSpPr>
                    <p:spPr>
                      <a:xfrm>
                        <a:off x="143804" y="0"/>
                        <a:ext cx="500871" cy="529201"/>
                      </a:xfrm>
                      <a:prstGeom prst="rect">
                        <a:avLst/>
                      </a:prstGeom>
                      <a:solidFill>
                        <a:sysClr val="window" lastClr="FFFFFF"/>
                      </a:solidFill>
                      <a:ln w="6350">
                        <a:noFill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marL="0" marR="0" lvl="0" indent="0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Front</a:t>
                        </a:r>
                        <a:endPara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marL="0" marR="0" lvl="0" indent="0" defTabSz="914400" eaLnBrk="1" fontAlgn="auto" latinLnBrk="0" hangingPunct="1">
                          <a:lnSpc>
                            <a:spcPct val="107000"/>
                          </a:lnSpc>
                          <a:spcBef>
                            <a:spcPts val="0"/>
                          </a:spcBef>
                          <a:spcAft>
                            <a:spcPts val="80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fr-FR" sz="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 RF</a:t>
                        </a:r>
                        <a:endParaRPr kumimoji="0" lang="fr-FR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1" name="Groupe 30"/>
                <p:cNvGrpSpPr/>
                <p:nvPr/>
              </p:nvGrpSpPr>
              <p:grpSpPr>
                <a:xfrm>
                  <a:off x="271848" y="24713"/>
                  <a:ext cx="1688756" cy="257810"/>
                  <a:chOff x="0" y="0"/>
                  <a:chExt cx="2275512" cy="258160"/>
                </a:xfrm>
              </p:grpSpPr>
              <p:sp>
                <p:nvSpPr>
                  <p:cNvPr id="32" name="Zone de texte 1179"/>
                  <p:cNvSpPr txBox="1"/>
                  <p:nvPr/>
                </p:nvSpPr>
                <p:spPr>
                  <a:xfrm>
                    <a:off x="0" y="0"/>
                    <a:ext cx="247645" cy="2476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</a:t>
                    </a:r>
                    <a:endParaRPr kumimoji="0" lang="fr-F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3" name="Zone de texte 1180"/>
                  <p:cNvSpPr txBox="1"/>
                  <p:nvPr/>
                </p:nvSpPr>
                <p:spPr>
                  <a:xfrm>
                    <a:off x="977462" y="10510"/>
                    <a:ext cx="247645" cy="2476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B</a:t>
                    </a:r>
                    <a:endParaRPr kumimoji="0" lang="fr-F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4" name="Zone de texte 1181"/>
                  <p:cNvSpPr txBox="1"/>
                  <p:nvPr/>
                </p:nvSpPr>
                <p:spPr>
                  <a:xfrm>
                    <a:off x="2028497" y="0"/>
                    <a:ext cx="247015" cy="24765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7000"/>
                      </a:lnSpc>
                      <a:spcBef>
                        <a:spcPts val="0"/>
                      </a:spcBef>
                      <a:spcAft>
                        <a:spcPts val="8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fr-FR" sz="12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uLnTx/>
                        <a:uFillTx/>
                        <a:latin typeface="Calibri" panose="020F0502020204030204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</a:t>
                    </a:r>
                    <a:endParaRPr kumimoji="0" lang="fr-FR" sz="11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Calibri" panose="020F0502020204030204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sp>
            <p:nvSpPr>
              <p:cNvPr id="49" name="Rectangle à coins arrondis 48"/>
              <p:cNvSpPr/>
              <p:nvPr/>
            </p:nvSpPr>
            <p:spPr>
              <a:xfrm>
                <a:off x="6491276" y="3766559"/>
                <a:ext cx="1276271" cy="2991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 Black" panose="020B0A04020102020204" pitchFamily="34" charset="0"/>
                  </a:rPr>
                  <a:t>Feuille</a:t>
                </a:r>
                <a:endParaRPr lang="fr-FR" dirty="0">
                  <a:latin typeface="Arial Black" panose="020B0A04020102020204" pitchFamily="34" charset="0"/>
                </a:endParaRPr>
              </a:p>
            </p:txBody>
          </p:sp>
          <p:sp>
            <p:nvSpPr>
              <p:cNvPr id="50" name="Rectangle à coins arrondis 49"/>
              <p:cNvSpPr/>
              <p:nvPr/>
            </p:nvSpPr>
            <p:spPr>
              <a:xfrm>
                <a:off x="9172452" y="3738611"/>
                <a:ext cx="1276271" cy="299117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 Black" panose="020B0A04020102020204" pitchFamily="34" charset="0"/>
                  </a:rPr>
                  <a:t>Racine</a:t>
                </a:r>
                <a:endParaRPr lang="fr-FR" dirty="0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54" name="Flèche vers le bas 53"/>
            <p:cNvSpPr/>
            <p:nvPr/>
          </p:nvSpPr>
          <p:spPr>
            <a:xfrm>
              <a:off x="9582741" y="3533896"/>
              <a:ext cx="404347" cy="1365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Flèche vers le bas 54"/>
            <p:cNvSpPr/>
            <p:nvPr/>
          </p:nvSpPr>
          <p:spPr>
            <a:xfrm>
              <a:off x="6934047" y="3546774"/>
              <a:ext cx="404347" cy="13658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7" name="Rectangle à coins arrondis 56"/>
          <p:cNvSpPr/>
          <p:nvPr/>
        </p:nvSpPr>
        <p:spPr>
          <a:xfrm>
            <a:off x="323024" y="2573020"/>
            <a:ext cx="4392998" cy="218631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Sujet de Thèse: </a:t>
            </a:r>
            <a:r>
              <a:rPr lang="fr-F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Pythochimie</a:t>
            </a:r>
            <a:r>
              <a:rPr lang="fr-F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 et </a:t>
            </a:r>
            <a:r>
              <a:rPr lang="fr-FR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propriétés </a:t>
            </a:r>
            <a:r>
              <a:rPr lang="fr-F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biologiques de </a:t>
            </a:r>
            <a:r>
              <a:rPr lang="fr-FR" sz="2000" b="1" i="1" dirty="0" err="1">
                <a:solidFill>
                  <a:schemeClr val="tx1"/>
                </a:solidFill>
                <a:latin typeface="Arial Black" panose="020B0A04020102020204" pitchFamily="34" charset="0"/>
              </a:rPr>
              <a:t>Gmelina</a:t>
            </a:r>
            <a:r>
              <a:rPr lang="fr-FR" sz="2000" b="1" i="1" dirty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sz="2000" b="1" i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arborea</a:t>
            </a:r>
            <a:r>
              <a:rPr lang="fr-FR" sz="2000" b="1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</a:t>
            </a:r>
            <a:r>
              <a:rPr lang="fr-FR" sz="2000" b="1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Roxb</a:t>
            </a:r>
            <a:r>
              <a:rPr lang="fr-F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 (</a:t>
            </a:r>
            <a:r>
              <a:rPr lang="fr-FR" sz="2000" b="1" dirty="0" err="1">
                <a:solidFill>
                  <a:schemeClr val="tx1"/>
                </a:solidFill>
                <a:latin typeface="Arial Black" panose="020B0A04020102020204" pitchFamily="34" charset="0"/>
              </a:rPr>
              <a:t>Verbenaceae</a:t>
            </a:r>
            <a:r>
              <a:rPr lang="fr-F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) de Côte </a:t>
            </a:r>
            <a:r>
              <a:rPr lang="fr-FR" sz="20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d’Ivoire:</a:t>
            </a:r>
            <a:r>
              <a:rPr lang="fr-FR" sz="2000" b="1" dirty="0" smtClean="0">
                <a:latin typeface="Arial Black" panose="020B0A04020102020204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Acquisition  de </a:t>
            </a:r>
            <a:r>
              <a:rPr lang="fr-FR" sz="2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spectro</a:t>
            </a:r>
            <a:r>
              <a:rPr lang="fr-FR" sz="2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pour l’évaluation des activités </a:t>
            </a:r>
            <a:r>
              <a:rPr lang="fr-FR" sz="20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antioxydantes</a:t>
            </a:r>
            <a:endParaRPr lang="fr-FR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3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 de texte 3"/>
          <p:cNvSpPr txBox="1"/>
          <p:nvPr/>
        </p:nvSpPr>
        <p:spPr>
          <a:xfrm>
            <a:off x="1123769" y="1560979"/>
            <a:ext cx="4464525" cy="1355952"/>
          </a:xfrm>
          <a:prstGeom prst="rect">
            <a:avLst/>
          </a:prstGeom>
          <a:solidFill>
            <a:schemeClr val="accent2"/>
          </a:solidFill>
          <a:ln w="6350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fontAlgn="base">
              <a:lnSpc>
                <a:spcPct val="107000"/>
              </a:lnSpc>
            </a:pPr>
            <a:r>
              <a:rPr lang="fr-FR" sz="1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le plan N</a:t>
            </a:r>
            <a:r>
              <a:rPr lang="fr-FR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ational</a:t>
            </a:r>
            <a:r>
              <a:rPr lang="fr-FR" sz="1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</a:t>
            </a:r>
            <a:r>
              <a:rPr lang="fr-FR" sz="10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endParaRPr lang="fr-CI" sz="1000" dirty="0" smtClean="0">
              <a:solidFill>
                <a:srgbClr val="FFF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fr-CI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Laboratoire de Physique Fondamentale et Appliquée – UNA</a:t>
            </a:r>
            <a:endParaRPr lang="fr-FR" sz="1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fr-CI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Laboratoire de Physiologie Animale et de Phytothérapie – UNA</a:t>
            </a:r>
            <a:endParaRPr lang="fr-FR" sz="1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fr-CI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Laboratoire de Thermodynamique et Physico-Chimie du Milieu-UNA</a:t>
            </a:r>
            <a:endParaRPr lang="fr-FR" sz="1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fr-CI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Laboratoire de Physiologie Végétale et Phytopathologie – UNA</a:t>
            </a: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fr-CI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Laboratoire de Chimie Environnementale- UNA</a:t>
            </a:r>
            <a:endParaRPr lang="fr-FR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fr-CI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Laboratoire d’Ecologie – UNA</a:t>
            </a:r>
            <a:endParaRPr lang="fr-FR" sz="10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endParaRPr lang="fr-FR" sz="1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I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 de texte 1"/>
          <p:cNvSpPr txBox="1"/>
          <p:nvPr/>
        </p:nvSpPr>
        <p:spPr>
          <a:xfrm>
            <a:off x="1251905" y="3900990"/>
            <a:ext cx="4597565" cy="2384932"/>
          </a:xfrm>
          <a:prstGeom prst="rect">
            <a:avLst/>
          </a:prstGeom>
          <a:solidFill>
            <a:schemeClr val="accent2"/>
          </a:solidFill>
          <a:ln w="6350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fr-FR" sz="1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 le plan international : </a:t>
            </a:r>
            <a:r>
              <a:rPr lang="fr-FR" sz="10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</a:t>
            </a:r>
            <a:endParaRPr lang="fr-FR" sz="1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r-FR" sz="1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Europe </a:t>
            </a:r>
            <a:endParaRPr lang="fr-FR" sz="1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fr-FR" sz="10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France</a:t>
            </a:r>
            <a:r>
              <a:rPr lang="fr-FR" sz="1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04</a:t>
            </a:r>
            <a:endParaRPr lang="fr-FR" sz="10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fr-CI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Ecole Nationale Supérieure de Chimie de Montpellier, Université Paris 13</a:t>
            </a:r>
            <a:endParaRPr lang="fr-F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fr-CI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Université Rennes1, Université de Corse,</a:t>
            </a:r>
            <a:endParaRPr lang="fr-F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fr-CI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CIRAD – Montpellier)</a:t>
            </a:r>
            <a:endParaRPr lang="fr-F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fr-CI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Russie : 01 </a:t>
            </a:r>
            <a:endParaRPr lang="fr-FR" sz="10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Laboratoire de synthèse organique (Université Russe de l’Amitié des Peuples)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Pologne : 01   </a:t>
            </a:r>
            <a:endParaRPr lang="fr-FR" sz="10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fr-FR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Université de Lodz </a:t>
            </a:r>
            <a:endParaRPr lang="fr-FR" sz="1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fr-FR" sz="1000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Bulgarie: 01</a:t>
            </a:r>
            <a:r>
              <a:rPr lang="fr-FR" sz="1000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fr-FR" sz="1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  <a:r>
              <a:rPr lang="fr-FR" sz="1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of </a:t>
            </a:r>
            <a:r>
              <a:rPr lang="fr-FR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fr-FR" sz="1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rganic</a:t>
            </a:r>
            <a:r>
              <a:rPr lang="fr-FR" sz="1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Chemistry</a:t>
            </a:r>
            <a:r>
              <a:rPr lang="fr-FR" sz="1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fr-FR" sz="1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Faculty</a:t>
            </a:r>
            <a:r>
              <a:rPr lang="fr-FR" sz="1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fr-FR" sz="1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Chemistry</a:t>
            </a:r>
            <a:endParaRPr lang="fr-FR" sz="1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fr-FR" sz="1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Plovdiv </a:t>
            </a:r>
            <a:r>
              <a:rPr lang="fr-FR" sz="1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fr-FR" sz="1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Paisii</a:t>
            </a:r>
            <a:r>
              <a:rPr lang="fr-FR" sz="1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Hil</a:t>
            </a:r>
            <a:r>
              <a:rPr lang="fr-FR" sz="1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1000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endarski</a:t>
            </a:r>
            <a:r>
              <a:rPr lang="fr-FR" sz="10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̎                </a:t>
            </a:r>
            <a:endParaRPr lang="fr-F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9" name="Zone de texte 2"/>
          <p:cNvSpPr txBox="1"/>
          <p:nvPr/>
        </p:nvSpPr>
        <p:spPr>
          <a:xfrm>
            <a:off x="8330078" y="4511874"/>
            <a:ext cx="3068861" cy="1774048"/>
          </a:xfrm>
          <a:prstGeom prst="rect">
            <a:avLst/>
          </a:prstGeom>
          <a:solidFill>
            <a:schemeClr val="accent2"/>
          </a:solidFill>
          <a:ln w="6350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Amérique du Nord</a:t>
            </a:r>
          </a:p>
          <a:p>
            <a:r>
              <a:rPr lang="fr-FR" sz="1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Canada: 01</a:t>
            </a:r>
          </a:p>
          <a:p>
            <a:r>
              <a:rPr lang="fr-CI" sz="1000" dirty="0">
                <a:latin typeface="Arial" panose="020B0604020202020204" pitchFamily="34" charset="0"/>
                <a:cs typeface="Arial" panose="020B0604020202020204" pitchFamily="34" charset="0"/>
              </a:rPr>
              <a:t>Université Trois-Rivières-Québec</a:t>
            </a:r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I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Afrique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I" sz="1000" b="1" dirty="0" smtClean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Congo</a:t>
            </a:r>
            <a:r>
              <a:rPr lang="fr-CI" sz="1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: 01 </a:t>
            </a:r>
            <a:endParaRPr lang="fr-FR" sz="10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I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Université Marien </a:t>
            </a:r>
            <a:r>
              <a:rPr lang="fr-CI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Ngouabi</a:t>
            </a:r>
            <a:endParaRPr lang="fr-F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I" sz="1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Gabon : 01  </a:t>
            </a:r>
            <a:endParaRPr lang="fr-FR" sz="10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I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Université des Sciences et Technique de Masuku                          </a:t>
            </a:r>
            <a:r>
              <a:rPr lang="fr-CI" sz="1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Benin :  01</a:t>
            </a:r>
            <a:endParaRPr lang="fr-FR" sz="1000" dirty="0">
              <a:solidFill>
                <a:srgbClr val="FFFF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I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Université d’Abomey-</a:t>
            </a:r>
            <a:r>
              <a:rPr lang="fr-CI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Calavi</a:t>
            </a:r>
            <a:endParaRPr lang="fr-F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 de texte 3"/>
          <p:cNvSpPr txBox="1"/>
          <p:nvPr/>
        </p:nvSpPr>
        <p:spPr>
          <a:xfrm>
            <a:off x="7947212" y="1696342"/>
            <a:ext cx="3296045" cy="1786446"/>
          </a:xfrm>
          <a:prstGeom prst="rect">
            <a:avLst/>
          </a:prstGeom>
          <a:solidFill>
            <a:schemeClr val="accent2"/>
          </a:solidFill>
          <a:ln w="6350">
            <a:solidFill>
              <a:srgbClr val="0070C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 fontAlgn="base">
              <a:lnSpc>
                <a:spcPct val="107000"/>
              </a:lnSpc>
            </a:pPr>
            <a:r>
              <a:rPr lang="fr-FR" sz="1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plan N</a:t>
            </a:r>
            <a:r>
              <a:rPr lang="fr-FR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ational</a:t>
            </a:r>
            <a:r>
              <a:rPr lang="fr-FR" sz="10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000" b="1" dirty="0" smtClean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suite</a:t>
            </a:r>
            <a:endParaRPr lang="fr-FR" sz="1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fr-CI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Université </a:t>
            </a:r>
            <a:r>
              <a:rPr lang="fr-CI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Félix Houphouët-Boigny</a:t>
            </a:r>
            <a:endParaRPr lang="fr-F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fr-CI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Centre National de Floristique </a:t>
            </a:r>
            <a:endParaRPr lang="fr-CI" sz="1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fr-CI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Centre National de la Recherche Agronomique –CNRA</a:t>
            </a:r>
            <a:endParaRPr lang="fr-FR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</a:pPr>
            <a:r>
              <a:rPr lang="fr-CI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 National Polytechnique Félix-Houphouët-Boigny de Yamoussoukro</a:t>
            </a:r>
            <a:r>
              <a:rPr lang="fr-CI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fr-F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fr-CI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Institut Pasteur – Côte d’Ivoire</a:t>
            </a:r>
            <a:endParaRPr lang="fr-FR" sz="1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fontAlgn="base">
              <a:lnSpc>
                <a:spcPct val="107000"/>
              </a:lnSpc>
              <a:spcAft>
                <a:spcPts val="0"/>
              </a:spcAft>
            </a:pPr>
            <a:r>
              <a:rPr lang="fr-CI" sz="1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Centre Suisse de Recherche Scientifique en Côte d’Ivoire</a:t>
            </a:r>
            <a:endParaRPr lang="fr-FR" sz="1000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I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fr-FR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15207" y="560855"/>
            <a:ext cx="7263684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LCBOSN entretient des collaborations avec plusieurs institutions et laboratoires soit directement soit au travers des conventions de l’UNA</a:t>
            </a:r>
            <a:endParaRPr lang="fr-FR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805467" y="-3841"/>
            <a:ext cx="2347149" cy="4288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3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/>
          <p:cNvGrpSpPr/>
          <p:nvPr/>
        </p:nvGrpSpPr>
        <p:grpSpPr>
          <a:xfrm>
            <a:off x="1197734" y="3366723"/>
            <a:ext cx="10715222" cy="2968633"/>
            <a:chOff x="819956" y="3144232"/>
            <a:chExt cx="10715222" cy="2968633"/>
          </a:xfrm>
        </p:grpSpPr>
        <p:sp>
          <p:nvSpPr>
            <p:cNvPr id="5" name="Rectangle 4"/>
            <p:cNvSpPr/>
            <p:nvPr/>
          </p:nvSpPr>
          <p:spPr>
            <a:xfrm>
              <a:off x="819956" y="3144232"/>
              <a:ext cx="10715222" cy="29686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Bef>
                  <a:spcPts val="500"/>
                </a:spcBef>
                <a:spcAft>
                  <a:spcPts val="0"/>
                </a:spcAft>
              </a:pPr>
              <a:r>
                <a:rPr lang="fr-FR" sz="2000" b="1" dirty="0" smtClean="0">
                  <a:solidFill>
                    <a:srgbClr val="00B0F0"/>
                  </a:solidFill>
                  <a:highlight>
                    <a:srgbClr val="D3D3D3"/>
                  </a:highlight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Perspective</a:t>
              </a:r>
            </a:p>
            <a:p>
              <a:pPr marL="800100" lvl="1" indent="-342900" algn="just">
                <a:lnSpc>
                  <a:spcPct val="107000"/>
                </a:lnSpc>
                <a:spcBef>
                  <a:spcPts val="500"/>
                </a:spcBef>
                <a:buFont typeface="Wingdings" panose="05000000000000000000" pitchFamily="2" charset="2"/>
                <a:buChar char="ü"/>
              </a:pPr>
              <a:r>
                <a:rPr lang="fr-FR" sz="2000" dirty="0" smtClean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Avoir des collaborations </a:t>
              </a:r>
              <a:r>
                <a:rPr lang="fr-FR" sz="2000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avec </a:t>
              </a:r>
              <a:r>
                <a:rPr lang="fr-FR" sz="2000" dirty="0" smtClean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d’autres institutions et </a:t>
              </a:r>
              <a:r>
                <a:rPr lang="fr-FR" sz="2000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laboratoires </a:t>
              </a:r>
              <a:r>
                <a:rPr lang="fr-FR" sz="2000" dirty="0" smtClean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 </a:t>
              </a:r>
              <a:r>
                <a:rPr lang="fr-FR" sz="2000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travers des conventions de </a:t>
              </a:r>
              <a:r>
                <a:rPr lang="fr-FR" sz="2000" dirty="0" smtClean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l’UNA</a:t>
              </a:r>
              <a:endParaRPr lang="fr-FR" sz="2000" b="1" dirty="0" smtClean="0">
                <a:solidFill>
                  <a:srgbClr val="00B0F0"/>
                </a:solidFill>
                <a:highlight>
                  <a:srgbClr val="D3D3D3"/>
                </a:highlight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14400" indent="-457200" algn="just">
                <a:lnSpc>
                  <a:spcPct val="107000"/>
                </a:lnSpc>
                <a:spcBef>
                  <a:spcPts val="50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fr-FR" sz="2000" dirty="0" smtClean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Développement d’un incubateur     création des unités de production des  huiles </a:t>
              </a:r>
              <a:r>
                <a:rPr lang="fr-FR" sz="2000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végétales non </a:t>
              </a:r>
              <a:r>
                <a:rPr lang="fr-FR" sz="2000" dirty="0" smtClean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conventionnelles, huiles </a:t>
              </a:r>
              <a:r>
                <a:rPr lang="fr-FR" sz="2000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essentielles, </a:t>
              </a:r>
              <a:r>
                <a:rPr lang="fr-FR" sz="2000" dirty="0" err="1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phytomédicaments</a:t>
              </a:r>
              <a:r>
                <a:rPr lang="fr-FR" sz="2000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fr-FR" sz="2000" dirty="0" smtClean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et des </a:t>
              </a:r>
              <a:r>
                <a:rPr lang="fr-FR" sz="2000" dirty="0" err="1" smtClean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biopesticides</a:t>
              </a:r>
              <a:endParaRPr lang="fr-FR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14400" indent="-457200" algn="just">
                <a:lnSpc>
                  <a:spcPct val="107000"/>
                </a:lnSpc>
                <a:spcBef>
                  <a:spcPts val="50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fr-FR" sz="2000" dirty="0">
                  <a:latin typeface="Arial Black" panose="020B0A04020102020204" pitchFamily="34" charset="0"/>
                </a:rPr>
                <a:t>synthèse </a:t>
              </a:r>
              <a:r>
                <a:rPr lang="fr-FR" sz="2000" dirty="0" smtClean="0">
                  <a:latin typeface="Arial Black" panose="020B0A04020102020204" pitchFamily="34" charset="0"/>
                </a:rPr>
                <a:t>bio-organique</a:t>
              </a:r>
              <a:endParaRPr lang="fr-FR" sz="20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914400" indent="-457200" algn="just">
                <a:lnSpc>
                  <a:spcPct val="107000"/>
                </a:lnSpc>
                <a:spcBef>
                  <a:spcPts val="50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</a:pPr>
              <a:r>
                <a:rPr lang="fr-FR" sz="2000" dirty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Modélisation moléculaire (en collaboration)</a:t>
              </a:r>
              <a:r>
                <a:rPr lang="fr-FR" sz="2000" dirty="0" smtClean="0"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fr-FR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lèche droite 5"/>
            <p:cNvSpPr/>
            <p:nvPr/>
          </p:nvSpPr>
          <p:spPr>
            <a:xfrm>
              <a:off x="7160652" y="4976070"/>
              <a:ext cx="528034" cy="373487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Arial Black" panose="020B0A04020102020204" pitchFamily="34" charset="0"/>
              </a:endParaRPr>
            </a:p>
          </p:txBody>
        </p:sp>
      </p:grpSp>
      <p:sp>
        <p:nvSpPr>
          <p:cNvPr id="8" name="Rectangle à coins arrondis 7"/>
          <p:cNvSpPr/>
          <p:nvPr/>
        </p:nvSpPr>
        <p:spPr>
          <a:xfrm>
            <a:off x="206063" y="811369"/>
            <a:ext cx="11861442" cy="21649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tabLst>
                <a:tab pos="5143500" algn="l"/>
              </a:tabLst>
            </a:pPr>
            <a:r>
              <a:rPr lang="fr-FR" sz="2400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Prestation du LCBOSN:</a:t>
            </a:r>
          </a:p>
          <a:p>
            <a:pPr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tabLst>
                <a:tab pos="5143500" algn="l"/>
              </a:tabLst>
            </a:pPr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Extraction</a:t>
            </a:r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purification de substances </a:t>
            </a:r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naturelles, </a:t>
            </a:r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Caractérisation structurale, essais </a:t>
            </a:r>
            <a:r>
              <a:rPr lang="fr-FR" sz="2400" dirty="0" err="1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phytochimiques</a:t>
            </a:r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physicochimiques, essais biologiques et pharmacologique (en collaboration) expertise, formation. 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4703623" y="55223"/>
            <a:ext cx="2611577" cy="73152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conclusion</a:t>
            </a:r>
            <a:endParaRPr lang="fr-F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206062" y="3116686"/>
            <a:ext cx="11861442" cy="35803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lnSpc>
                <a:spcPct val="107000"/>
              </a:lnSpc>
              <a:spcBef>
                <a:spcPts val="500"/>
              </a:spcBef>
            </a:pPr>
            <a:r>
              <a:rPr lang="fr-FR" sz="2400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Perspective</a:t>
            </a:r>
          </a:p>
          <a:p>
            <a:pPr marL="800100" lvl="1" indent="-342900" algn="just">
              <a:lnSpc>
                <a:spcPct val="107000"/>
              </a:lnSpc>
              <a:spcBef>
                <a:spcPts val="500"/>
              </a:spcBef>
              <a:buFont typeface="Wingdings" panose="05000000000000000000" pitchFamily="2" charset="2"/>
              <a:buChar char="ü"/>
            </a:pP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Avoir 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collaborations avec d’autres institutions et laboratoires au travers des conventions de l’UNA</a:t>
            </a:r>
            <a:endParaRPr lang="fr-FR" sz="2400" b="1" dirty="0">
              <a:solidFill>
                <a:srgbClr val="00B0F0"/>
              </a:solidFill>
              <a:highlight>
                <a:srgbClr val="D3D3D3"/>
              </a:highlight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 d’un </a:t>
            </a:r>
            <a:r>
              <a:rPr lang="fr-FR" sz="2400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incubateur</a:t>
            </a:r>
            <a:r>
              <a:rPr lang="fr-FR" sz="2400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2400" dirty="0" smtClean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création </a:t>
            </a:r>
            <a:r>
              <a:rPr lang="fr-FR" sz="2400" dirty="0">
                <a:solidFill>
                  <a:srgbClr val="FFFF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unités de production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 huiles végétales non conventionnelles, huiles essentielles, </a:t>
            </a:r>
            <a:r>
              <a:rPr lang="fr-FR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phytomédicaments</a:t>
            </a: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et des </a:t>
            </a:r>
            <a:r>
              <a:rPr lang="fr-FR" sz="2400" dirty="0" err="1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biopesticides</a:t>
            </a:r>
            <a:endParaRPr lang="fr-FR" sz="2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400" dirty="0">
                <a:latin typeface="Arial Black" panose="020B0A04020102020204" pitchFamily="34" charset="0"/>
              </a:rPr>
              <a:t>synthèse </a:t>
            </a:r>
            <a:r>
              <a:rPr lang="fr-FR" sz="2400" dirty="0" smtClean="0">
                <a:latin typeface="Arial Black" panose="020B0A04020102020204" pitchFamily="34" charset="0"/>
              </a:rPr>
              <a:t>bio-organique des molécules efficaces</a:t>
            </a:r>
            <a:endParaRPr lang="fr-FR" sz="2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indent="-457200" algn="just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24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Modélisation moléculaire (en collaboration) </a:t>
            </a:r>
          </a:p>
        </p:txBody>
      </p:sp>
    </p:spTree>
    <p:extLst>
      <p:ext uri="{BB962C8B-B14F-4D97-AF65-F5344CB8AC3E}">
        <p14:creationId xmlns:p14="http://schemas.microsoft.com/office/powerpoint/2010/main" val="4507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676679" y="196372"/>
            <a:ext cx="1775638" cy="4288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/>
              <a:t>contacts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823185" y="960551"/>
            <a:ext cx="7482625" cy="16059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rial Black" panose="020B0A04020102020204" pitchFamily="34" charset="0"/>
              </a:rPr>
              <a:t>Voulez-vous  bénéficier de   l’expertise du LCBOSN?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106662" y="2250186"/>
            <a:ext cx="11922205" cy="4028030"/>
            <a:chOff x="106662" y="2250186"/>
            <a:chExt cx="11922205" cy="4028030"/>
          </a:xfrm>
        </p:grpSpPr>
        <p:sp>
          <p:nvSpPr>
            <p:cNvPr id="5" name="Rectangle 4"/>
            <p:cNvSpPr/>
            <p:nvPr/>
          </p:nvSpPr>
          <p:spPr>
            <a:xfrm>
              <a:off x="450760" y="4341788"/>
              <a:ext cx="11578107" cy="1936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49580">
                <a:lnSpc>
                  <a:spcPct val="107000"/>
                </a:lnSpc>
                <a:spcAft>
                  <a:spcPts val="0"/>
                </a:spcAft>
              </a:pPr>
              <a:r>
                <a:rPr lang="fr-FR" sz="28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Email</a:t>
              </a:r>
              <a:r>
                <a:rPr lang="fr-FR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: </a:t>
              </a:r>
              <a:r>
                <a:rPr lang="fr-FR" sz="2800" b="1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2"/>
                </a:rPr>
                <a:t>bekro.yves-alain@lablcbosn.com</a:t>
              </a:r>
              <a:r>
                <a:rPr lang="fr-FR" sz="2800" b="1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/ (+225) 07 90 89 </a:t>
              </a:r>
              <a:r>
                <a:rPr lang="fr-FR" sz="2800" b="1" u="sng" dirty="0" smtClean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61</a:t>
              </a:r>
            </a:p>
            <a:p>
              <a:pPr indent="449580">
                <a:lnSpc>
                  <a:spcPct val="107000"/>
                </a:lnSpc>
                <a:spcAft>
                  <a:spcPts val="0"/>
                </a:spcAft>
              </a:pPr>
              <a:endParaRPr lang="fr-FR" sz="2800" b="1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indent="449580">
                <a:lnSpc>
                  <a:spcPct val="107000"/>
                </a:lnSpc>
                <a:spcAft>
                  <a:spcPts val="0"/>
                </a:spcAft>
              </a:pPr>
              <a:r>
                <a:rPr lang="fr-FR" sz="28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Email</a:t>
              </a:r>
              <a:r>
                <a:rPr lang="fr-FR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: </a:t>
              </a:r>
              <a:r>
                <a:rPr lang="fr-FR" sz="2800" b="1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mamyrbekova.janat@lablcbosn.com</a:t>
              </a:r>
              <a:r>
                <a:rPr lang="fr-FR" sz="2800" b="1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/ (+225) 07 96 12 11</a:t>
              </a:r>
              <a:endPara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0"/>
                </a:spcAft>
              </a:pPr>
              <a:r>
                <a:rPr lang="fr-FR" sz="28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r-FR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88642" y="3144501"/>
              <a:ext cx="6839500" cy="6192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07000"/>
                </a:lnSpc>
              </a:pPr>
              <a:r>
                <a:rPr lang="fr-FR" sz="32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Site internet </a:t>
              </a:r>
              <a:r>
                <a:rPr lang="fr-FR" sz="3200" b="1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r>
                <a:rPr lang="fr-FR" sz="3200" b="1" u="sng" dirty="0" smtClean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www.lablcbosn.com</a:t>
              </a:r>
              <a:endParaRPr lang="fr-FR" sz="32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Éclair 8"/>
            <p:cNvSpPr/>
            <p:nvPr/>
          </p:nvSpPr>
          <p:spPr>
            <a:xfrm>
              <a:off x="106662" y="2250186"/>
              <a:ext cx="1563959" cy="605307"/>
            </a:xfrm>
            <a:prstGeom prst="lightningBol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5382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2763371" y="1337718"/>
            <a:ext cx="6642847" cy="3960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u="sng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Remerciements</a:t>
            </a:r>
          </a:p>
          <a:p>
            <a:endParaRPr lang="fr-FR" sz="32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fr-FR" sz="3200" u="sng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Directeur du </a:t>
            </a:r>
            <a:r>
              <a:rPr lang="fr-FR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LCBOSN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Membres du comité </a:t>
            </a:r>
            <a:r>
              <a:rPr lang="fr-FR" sz="24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scientifique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sz="24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rgbClr val="FFFF00"/>
                </a:solidFill>
                <a:latin typeface="Arial Black" panose="020B0A04020102020204" pitchFamily="34" charset="0"/>
              </a:rPr>
              <a:t>PCO et toute sa suite</a:t>
            </a:r>
          </a:p>
        </p:txBody>
      </p:sp>
    </p:spTree>
    <p:extLst>
      <p:ext uri="{BB962C8B-B14F-4D97-AF65-F5344CB8AC3E}">
        <p14:creationId xmlns:p14="http://schemas.microsoft.com/office/powerpoint/2010/main" val="27073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5059219" y="112403"/>
            <a:ext cx="1627094" cy="7238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rial Black" panose="020B0A04020102020204" pitchFamily="34" charset="0"/>
              </a:rPr>
              <a:t>plan</a:t>
            </a:r>
            <a:endParaRPr lang="fr-FR" sz="3200" dirty="0">
              <a:latin typeface="Arial Black" panose="020B0A04020102020204" pitchFamily="34" charset="0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262906" y="1704812"/>
            <a:ext cx="6593983" cy="3937179"/>
            <a:chOff x="2691684" y="1691934"/>
            <a:chExt cx="6593983" cy="3937179"/>
          </a:xfrm>
        </p:grpSpPr>
        <p:grpSp>
          <p:nvGrpSpPr>
            <p:cNvPr id="9" name="Groupe 8"/>
            <p:cNvGrpSpPr/>
            <p:nvPr/>
          </p:nvGrpSpPr>
          <p:grpSpPr>
            <a:xfrm>
              <a:off x="2691684" y="1691934"/>
              <a:ext cx="6593983" cy="3210910"/>
              <a:chOff x="2691682" y="1663560"/>
              <a:chExt cx="6593983" cy="3210910"/>
            </a:xfrm>
          </p:grpSpPr>
          <p:grpSp>
            <p:nvGrpSpPr>
              <p:cNvPr id="3" name="Groupe 2"/>
              <p:cNvGrpSpPr/>
              <p:nvPr/>
            </p:nvGrpSpPr>
            <p:grpSpPr>
              <a:xfrm>
                <a:off x="2691682" y="2300805"/>
                <a:ext cx="6593983" cy="2573665"/>
                <a:chOff x="2904183" y="1386405"/>
                <a:chExt cx="6593983" cy="2573665"/>
              </a:xfrm>
            </p:grpSpPr>
            <p:sp>
              <p:nvSpPr>
                <p:cNvPr id="4" name="Rectangle à coins arrondis 3"/>
                <p:cNvSpPr/>
                <p:nvPr/>
              </p:nvSpPr>
              <p:spPr>
                <a:xfrm>
                  <a:off x="2904183" y="1386405"/>
                  <a:ext cx="5634507" cy="529972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8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Champs d’action du LCBOSN</a:t>
                  </a:r>
                  <a:endParaRPr lang="fr-FR" sz="2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" name="Rectangle à coins arrondis 4"/>
                <p:cNvSpPr/>
                <p:nvPr/>
              </p:nvSpPr>
              <p:spPr>
                <a:xfrm>
                  <a:off x="2904183" y="2061854"/>
                  <a:ext cx="5344732" cy="599294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8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Organisation de la recherche</a:t>
                  </a:r>
                  <a:endParaRPr lang="fr-FR" sz="2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" name="Rectangle à coins arrondis 5"/>
                <p:cNvSpPr/>
                <p:nvPr/>
              </p:nvSpPr>
              <p:spPr>
                <a:xfrm>
                  <a:off x="2904183" y="2798189"/>
                  <a:ext cx="6593983" cy="540963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8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Bilan des productions scientifiques</a:t>
                  </a:r>
                  <a:endParaRPr lang="fr-FR" sz="2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" name="Rectangle à coins arrondis 6"/>
                <p:cNvSpPr/>
                <p:nvPr/>
              </p:nvSpPr>
              <p:spPr>
                <a:xfrm>
                  <a:off x="2904183" y="3476193"/>
                  <a:ext cx="2548410" cy="483877"/>
                </a:xfrm>
                <a:prstGeom prst="round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8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Partenaires</a:t>
                  </a:r>
                  <a:endParaRPr lang="fr-FR" sz="2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" name="Rectangle à coins arrondis 7"/>
              <p:cNvSpPr/>
              <p:nvPr/>
            </p:nvSpPr>
            <p:spPr>
              <a:xfrm>
                <a:off x="2718511" y="1663560"/>
                <a:ext cx="2645537" cy="522178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2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Introduction</a:t>
                </a:r>
                <a:endParaRPr lang="fr-FR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Rectangle à coins arrondis 9"/>
            <p:cNvSpPr/>
            <p:nvPr/>
          </p:nvSpPr>
          <p:spPr>
            <a:xfrm>
              <a:off x="2691684" y="5029819"/>
              <a:ext cx="5096816" cy="599294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Conclusion et perspectives</a:t>
              </a:r>
              <a:endParaRPr lang="fr-FR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9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266165" y="688073"/>
            <a:ext cx="11140225" cy="14166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Créé en 2005, LCBOSN: </a:t>
            </a:r>
            <a:r>
              <a:rPr lang="fr-CI" sz="2400" dirty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u</a:t>
            </a:r>
            <a:r>
              <a:rPr lang="fr-CI" sz="2400" dirty="0">
                <a:solidFill>
                  <a:srgbClr val="FFFF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nité de recherche de Chimie de Substances Naturelles de l’UNA dans le pôle de recherche Pharmacopée Africaine et Substances Naturelles.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594843" y="116507"/>
            <a:ext cx="3016570" cy="4288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66165" y="2247453"/>
            <a:ext cx="11140225" cy="4510538"/>
            <a:chOff x="266165" y="2247453"/>
            <a:chExt cx="11140225" cy="4510538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266165" y="2247453"/>
              <a:ext cx="11140225" cy="310381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fr-CI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Objectifs:</a:t>
              </a:r>
            </a:p>
            <a:p>
              <a:pPr lvl="1" indent="-457200">
                <a:buFont typeface="Wingdings" panose="05000000000000000000" pitchFamily="2" charset="2"/>
                <a:buChar char="ü"/>
              </a:pPr>
              <a:r>
                <a:rPr lang="fr-FR" sz="28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Valorisation des Substances Naturelles par l’identification des biomolécules et l’évaluation des propriétés biologiques via la chimie extractive </a:t>
              </a:r>
              <a:r>
                <a:rPr lang="fr-CI" sz="2800" dirty="0" smtClean="0">
                  <a:latin typeface="Arial Black" panose="020B0A04020102020204" pitchFamily="34" charset="0"/>
                </a:rPr>
                <a:t>en </a:t>
              </a:r>
              <a:r>
                <a:rPr lang="fr-CI" sz="2800" dirty="0">
                  <a:latin typeface="Arial Black" panose="020B0A04020102020204" pitchFamily="34" charset="0"/>
                </a:rPr>
                <a:t>vue d’applications thérapeutiques, </a:t>
              </a:r>
              <a:r>
                <a:rPr lang="fr-CI" sz="2800" dirty="0" smtClean="0">
                  <a:latin typeface="Arial Black" panose="020B0A04020102020204" pitchFamily="34" charset="0"/>
                </a:rPr>
                <a:t>nutritionnelles.</a:t>
              </a:r>
              <a:endParaRPr lang="fr-FR" sz="2800" b="1" dirty="0" smtClean="0">
                <a:solidFill>
                  <a:srgbClr val="FFFF00"/>
                </a:solidFill>
                <a:latin typeface="Arial Black" panose="020B0A04020102020204" pitchFamily="34" charset="0"/>
              </a:endParaRPr>
            </a:p>
            <a:p>
              <a:pPr lvl="1" indent="-457200">
                <a:buFont typeface="Wingdings" panose="05000000000000000000" pitchFamily="2" charset="2"/>
                <a:buChar char="ü"/>
              </a:pPr>
              <a:r>
                <a:rPr lang="fr-FR" sz="28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Synthèse </a:t>
              </a:r>
              <a:r>
                <a:rPr lang="fr-FR" sz="2800" b="1" dirty="0" err="1">
                  <a:solidFill>
                    <a:srgbClr val="FFFF00"/>
                  </a:solidFill>
                  <a:latin typeface="Arial Black" panose="020B0A04020102020204" pitchFamily="34" charset="0"/>
                </a:rPr>
                <a:t>B</a:t>
              </a:r>
              <a:r>
                <a:rPr lang="fr-FR" sz="2800" b="1" dirty="0" err="1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iorganique</a:t>
              </a:r>
              <a:r>
                <a:rPr lang="fr-FR" sz="28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 des molécules efficaces</a:t>
              </a:r>
              <a:endParaRPr lang="fr-FR" sz="2800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" name="Rectangle à coins arrondis 1"/>
            <p:cNvSpPr/>
            <p:nvPr/>
          </p:nvSpPr>
          <p:spPr>
            <a:xfrm>
              <a:off x="1116359" y="5736015"/>
              <a:ext cx="9439836" cy="1021976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latin typeface="Arial Black" panose="020B0A04020102020204" pitchFamily="34" charset="0"/>
                </a:rPr>
                <a:t>1</a:t>
              </a:r>
              <a:r>
                <a:rPr lang="fr-FR" sz="2400" baseline="30000" dirty="0" smtClean="0">
                  <a:latin typeface="Arial Black" panose="020B0A04020102020204" pitchFamily="34" charset="0"/>
                </a:rPr>
                <a:t>ère</a:t>
              </a:r>
              <a:r>
                <a:rPr lang="fr-FR" sz="2400" dirty="0" smtClean="0">
                  <a:latin typeface="Arial Black" panose="020B0A04020102020204" pitchFamily="34" charset="0"/>
                </a:rPr>
                <a:t> JPO-LCBOSN : Faire connaitre le labo dans toutes ses composantes et dresser le bilan scientifique</a:t>
              </a:r>
              <a:endParaRPr lang="fr-FR" sz="24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50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2637255" y="39234"/>
            <a:ext cx="5827486" cy="4288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Champs d’action du LCBOSN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lèche vers le bas 25"/>
          <p:cNvSpPr/>
          <p:nvPr/>
        </p:nvSpPr>
        <p:spPr>
          <a:xfrm>
            <a:off x="5439093" y="511609"/>
            <a:ext cx="223811" cy="10327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>
            <a:off x="5615189" y="796092"/>
            <a:ext cx="6210424" cy="1699603"/>
            <a:chOff x="5215195" y="918129"/>
            <a:chExt cx="6210424" cy="1699603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9379069" y="1879207"/>
              <a:ext cx="2046550" cy="7385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/>
              <a:r>
                <a:rPr lang="fr-FR" sz="2400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Chimie de synthèse</a:t>
              </a:r>
              <a:endParaRPr lang="fr-FR" sz="1600" b="1" dirty="0" smtClean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flipV="1">
              <a:off x="5215195" y="926207"/>
              <a:ext cx="5187149" cy="845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Flèche vers le bas 26"/>
            <p:cNvSpPr/>
            <p:nvPr/>
          </p:nvSpPr>
          <p:spPr>
            <a:xfrm>
              <a:off x="10383215" y="918129"/>
              <a:ext cx="147919" cy="94339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1" name="Rectangle à coins arrondis 40"/>
          <p:cNvSpPr/>
          <p:nvPr/>
        </p:nvSpPr>
        <p:spPr>
          <a:xfrm>
            <a:off x="1168350" y="1590264"/>
            <a:ext cx="2739480" cy="107233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fr-FR" sz="2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Tests Biologiques</a:t>
            </a:r>
            <a:endParaRPr lang="fr-FR" sz="2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4729004" y="1697071"/>
            <a:ext cx="2739479" cy="10623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fr-FR" sz="2800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Chimie Extractive</a:t>
            </a:r>
          </a:p>
        </p:txBody>
      </p:sp>
      <p:sp>
        <p:nvSpPr>
          <p:cNvPr id="43" name="Rectangle à coins arrondis 42"/>
          <p:cNvSpPr/>
          <p:nvPr/>
        </p:nvSpPr>
        <p:spPr>
          <a:xfrm>
            <a:off x="5059009" y="1549653"/>
            <a:ext cx="3969126" cy="14452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bg1"/>
                </a:solidFill>
                <a:latin typeface="Arial Black" panose="020B0A04020102020204" pitchFamily="34" charset="0"/>
              </a:rPr>
              <a:t>Analyses </a:t>
            </a:r>
            <a:r>
              <a:rPr lang="fr-FR" sz="28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Phytochimique</a:t>
            </a:r>
            <a:r>
              <a:rPr lang="fr-F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2800" dirty="0">
                <a:solidFill>
                  <a:schemeClr val="bg1"/>
                </a:solidFill>
                <a:latin typeface="Arial Black" panose="020B0A04020102020204" pitchFamily="34" charset="0"/>
              </a:rPr>
              <a:t>et P</a:t>
            </a:r>
            <a:r>
              <a:rPr lang="fr-FR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hysicochimique</a:t>
            </a:r>
            <a:endParaRPr lang="fr-FR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058305" y="1522845"/>
            <a:ext cx="8001407" cy="14604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fr-FR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Chimie </a:t>
            </a:r>
          </a:p>
          <a:p>
            <a:pPr marL="0" lvl="1"/>
            <a:r>
              <a:rPr lang="fr-FR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       des </a:t>
            </a:r>
            <a:r>
              <a:rPr lang="fr-FR" sz="3200" b="1" dirty="0">
                <a:solidFill>
                  <a:srgbClr val="FFFF00"/>
                </a:solidFill>
                <a:latin typeface="Arial Black" panose="020B0A04020102020204" pitchFamily="34" charset="0"/>
              </a:rPr>
              <a:t>Substances </a:t>
            </a:r>
            <a:r>
              <a:rPr lang="fr-FR" sz="32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Naturelles Objectif: valorisation des SN par </a:t>
            </a:r>
            <a:endParaRPr lang="fr-FR" sz="32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7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48148E-6 L -4.16667E-7 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5.55112E-17 L 0.125 5.55112E-17 C 0.18099 5.55112E-17 0.25 0.06898 0.25 0.125 L 0.25 0.2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0.03998 0.0669 C 0.04896 0.08102 0.05404 0.10209 0.05404 0.12408 C 0.05404 0.14908 0.04896 0.16899 0.03998 0.18311 L -3.125E-6 0.25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173992" y="130170"/>
            <a:ext cx="5905126" cy="149556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Choix des Substances Naturelles (Plantes, Champignons, Insectes, Animaux…): </a:t>
            </a:r>
          </a:p>
          <a:p>
            <a:pPr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Méthodes d’approche ? 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2" y="3609992"/>
            <a:ext cx="3254078" cy="2643326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642493" y="1606759"/>
            <a:ext cx="11413744" cy="1944715"/>
            <a:chOff x="714276" y="2051158"/>
            <a:chExt cx="11413744" cy="1944715"/>
          </a:xfrm>
        </p:grpSpPr>
        <p:grpSp>
          <p:nvGrpSpPr>
            <p:cNvPr id="6" name="Groupe 5"/>
            <p:cNvGrpSpPr/>
            <p:nvPr/>
          </p:nvGrpSpPr>
          <p:grpSpPr>
            <a:xfrm>
              <a:off x="714276" y="2051158"/>
              <a:ext cx="10410964" cy="1923779"/>
              <a:chOff x="714276" y="2051158"/>
              <a:chExt cx="10410964" cy="1923779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085390" y="2051158"/>
                <a:ext cx="118462" cy="584325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Rectangle 39"/>
              <p:cNvSpPr/>
              <p:nvPr/>
            </p:nvSpPr>
            <p:spPr>
              <a:xfrm flipV="1">
                <a:off x="2461443" y="2633037"/>
                <a:ext cx="8515891" cy="9023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Rectangle à coins arrondis 40"/>
              <p:cNvSpPr/>
              <p:nvPr/>
            </p:nvSpPr>
            <p:spPr>
              <a:xfrm>
                <a:off x="714276" y="3330316"/>
                <a:ext cx="3446333" cy="644621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err="1" smtClean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Enquètes</a:t>
                </a:r>
                <a:r>
                  <a:rPr lang="fr-FR" b="1" dirty="0" smtClean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 ethnobotanique et </a:t>
                </a:r>
                <a:r>
                  <a:rPr lang="fr-FR" b="1" dirty="0" err="1" smtClean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mycothérapeutique</a:t>
                </a:r>
                <a:endParaRPr lang="fr-FR" b="1" dirty="0">
                  <a:solidFill>
                    <a:srgbClr val="FFFF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6" name="Flèche vers le bas 45"/>
              <p:cNvSpPr/>
              <p:nvPr/>
            </p:nvSpPr>
            <p:spPr>
              <a:xfrm>
                <a:off x="2313537" y="2633037"/>
                <a:ext cx="295812" cy="643363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Flèche vers le bas 46"/>
              <p:cNvSpPr/>
              <p:nvPr/>
            </p:nvSpPr>
            <p:spPr>
              <a:xfrm>
                <a:off x="6011400" y="2644783"/>
                <a:ext cx="295812" cy="643363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Flèche vers le bas 47"/>
              <p:cNvSpPr/>
              <p:nvPr/>
            </p:nvSpPr>
            <p:spPr>
              <a:xfrm>
                <a:off x="8399966" y="2707889"/>
                <a:ext cx="295812" cy="643363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Flèche vers le bas 48"/>
              <p:cNvSpPr/>
              <p:nvPr/>
            </p:nvSpPr>
            <p:spPr>
              <a:xfrm>
                <a:off x="10829428" y="2633036"/>
                <a:ext cx="295812" cy="643363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3" name="Rectangle à coins arrondis 42"/>
            <p:cNvSpPr/>
            <p:nvPr/>
          </p:nvSpPr>
          <p:spPr>
            <a:xfrm>
              <a:off x="7720683" y="3351252"/>
              <a:ext cx="2034372" cy="64462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Théorie des signatures</a:t>
              </a:r>
              <a:endParaRPr lang="fr-FR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4" name="Rectangle à coins arrondis 43"/>
            <p:cNvSpPr/>
            <p:nvPr/>
          </p:nvSpPr>
          <p:spPr>
            <a:xfrm>
              <a:off x="10093648" y="3305152"/>
              <a:ext cx="2034372" cy="644621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Inspiration du chercheur</a:t>
              </a:r>
              <a:endParaRPr lang="fr-FR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4816824" y="3323857"/>
              <a:ext cx="2565266" cy="657538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>
                  <a:solidFill>
                    <a:srgbClr val="FFFF00"/>
                  </a:solidFill>
                  <a:latin typeface="Arial Black" panose="020B0A04020102020204" pitchFamily="34" charset="0"/>
                </a:rPr>
                <a:t>Chimiotaxonomie</a:t>
              </a:r>
              <a:endParaRPr lang="fr-FR" b="1" dirty="0">
                <a:solidFill>
                  <a:srgbClr val="FFFF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532367" y="3247486"/>
            <a:ext cx="2240741" cy="2918585"/>
            <a:chOff x="5024731" y="3826841"/>
            <a:chExt cx="2240741" cy="2918585"/>
          </a:xfrm>
        </p:grpSpPr>
        <p:pic>
          <p:nvPicPr>
            <p:cNvPr id="16" name="Image 1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248" y="5167376"/>
              <a:ext cx="2088482" cy="1578050"/>
            </a:xfrm>
            <a:prstGeom prst="rect">
              <a:avLst/>
            </a:prstGeom>
          </p:spPr>
        </p:pic>
        <p:graphicFrame>
          <p:nvGraphicFramePr>
            <p:cNvPr id="5" name="Obje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871351"/>
                </p:ext>
              </p:extLst>
            </p:nvPr>
          </p:nvGraphicFramePr>
          <p:xfrm>
            <a:off x="5024731" y="3826841"/>
            <a:ext cx="2240741" cy="1361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8" r:id="rId5" imgW="2692120" imgH="1639577" progId="ChemDraw.Document.6.0">
                    <p:embed/>
                  </p:oleObj>
                </mc:Choice>
                <mc:Fallback>
                  <p:oleObj r:id="rId5" imgW="2692120" imgH="1639577" progId="ChemDraw.Document.6.0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24731" y="3826841"/>
                          <a:ext cx="2240741" cy="136156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à coins arrondis 8"/>
          <p:cNvSpPr/>
          <p:nvPr/>
        </p:nvSpPr>
        <p:spPr>
          <a:xfrm>
            <a:off x="1869303" y="6450115"/>
            <a:ext cx="8960125" cy="3516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Arial Black" panose="020B0A04020102020204" pitchFamily="34" charset="0"/>
              </a:rPr>
              <a:t>CL : 4 Méthodes d’approche pour choisir les Substances Naturelles</a:t>
            </a:r>
            <a:endParaRPr lang="fr-FR" dirty="0">
              <a:latin typeface="Arial Black" panose="020B0A040201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7034980" y="3644930"/>
            <a:ext cx="3588196" cy="2724256"/>
            <a:chOff x="7034980" y="3644930"/>
            <a:chExt cx="3588196" cy="2724256"/>
          </a:xfrm>
        </p:grpSpPr>
        <p:pic>
          <p:nvPicPr>
            <p:cNvPr id="13" name="Image 12" descr="C:\Users\DELL\Desktop\Camera\IMG_20170815_100702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066" y="3644930"/>
              <a:ext cx="2150989" cy="26433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Rectangle à coins arrondis 1"/>
            <p:cNvSpPr/>
            <p:nvPr/>
          </p:nvSpPr>
          <p:spPr>
            <a:xfrm>
              <a:off x="7034980" y="5819722"/>
              <a:ext cx="3588196" cy="5494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>
                  <a:latin typeface="Arial Black" panose="020B0A04020102020204" pitchFamily="34" charset="0"/>
                </a:rPr>
                <a:t>La Forme des créatures indique leur rôle et leur fonction</a:t>
              </a:r>
              <a:endParaRPr lang="fr-FR" sz="14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429" y="3545228"/>
            <a:ext cx="1810055" cy="20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21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132756" y="589141"/>
            <a:ext cx="3397594" cy="10623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Chimie extractive:</a:t>
            </a:r>
          </a:p>
          <a:p>
            <a:pPr algn="ctr"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fr-F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Méthodes d’approche ? </a:t>
            </a:r>
            <a:endParaRPr 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042244" y="-52906"/>
            <a:ext cx="3696236" cy="42886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Champs d’action</a:t>
            </a:r>
            <a:endParaRPr lang="fr-FR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450547" y="3285552"/>
            <a:ext cx="3077358" cy="948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Extraction des Huiles essentielles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1094151" y="516143"/>
            <a:ext cx="9474804" cy="992316"/>
            <a:chOff x="1094151" y="516143"/>
            <a:chExt cx="9474804" cy="992316"/>
          </a:xfrm>
        </p:grpSpPr>
        <p:grpSp>
          <p:nvGrpSpPr>
            <p:cNvPr id="12" name="Groupe 11"/>
            <p:cNvGrpSpPr/>
            <p:nvPr/>
          </p:nvGrpSpPr>
          <p:grpSpPr>
            <a:xfrm>
              <a:off x="1094151" y="516143"/>
              <a:ext cx="3007478" cy="948076"/>
              <a:chOff x="1094151" y="516143"/>
              <a:chExt cx="3007478" cy="948076"/>
            </a:xfrm>
          </p:grpSpPr>
          <p:sp>
            <p:nvSpPr>
              <p:cNvPr id="7" name="Rectangle à coins arrondis 6"/>
              <p:cNvSpPr/>
              <p:nvPr/>
            </p:nvSpPr>
            <p:spPr>
              <a:xfrm>
                <a:off x="1094151" y="516143"/>
                <a:ext cx="2391809" cy="9480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Recherche appliquée</a:t>
                </a:r>
                <a:endParaRPr lang="fr-FR" b="1" dirty="0">
                  <a:solidFill>
                    <a:srgbClr val="FFFF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9" name="Flèche gauche 8"/>
              <p:cNvSpPr/>
              <p:nvPr/>
            </p:nvSpPr>
            <p:spPr>
              <a:xfrm>
                <a:off x="3501524" y="894990"/>
                <a:ext cx="600105" cy="248770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7" name="Groupe 16"/>
            <p:cNvGrpSpPr/>
            <p:nvPr/>
          </p:nvGrpSpPr>
          <p:grpSpPr>
            <a:xfrm>
              <a:off x="7587025" y="560383"/>
              <a:ext cx="2981930" cy="948076"/>
              <a:chOff x="7587025" y="560383"/>
              <a:chExt cx="2981930" cy="948076"/>
            </a:xfrm>
          </p:grpSpPr>
          <p:sp>
            <p:nvSpPr>
              <p:cNvPr id="6" name="Rectangle à coins arrondis 5"/>
              <p:cNvSpPr/>
              <p:nvPr/>
            </p:nvSpPr>
            <p:spPr>
              <a:xfrm>
                <a:off x="8177146" y="560383"/>
                <a:ext cx="2391809" cy="94807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Recherche fondamentale</a:t>
                </a:r>
                <a:endParaRPr lang="fr-FR" b="1" dirty="0">
                  <a:solidFill>
                    <a:srgbClr val="FFFF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0" name="Flèche droite 9"/>
              <p:cNvSpPr/>
              <p:nvPr/>
            </p:nvSpPr>
            <p:spPr>
              <a:xfrm>
                <a:off x="7587025" y="988309"/>
                <a:ext cx="598837" cy="24877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6" name="Rectangle à coins arrondis 15"/>
          <p:cNvSpPr/>
          <p:nvPr/>
        </p:nvSpPr>
        <p:spPr>
          <a:xfrm>
            <a:off x="2017852" y="4285262"/>
            <a:ext cx="2391809" cy="948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Extraction des huiles fixes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869887" y="5307012"/>
            <a:ext cx="3722563" cy="948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Extraction sélective et/ou spécifique de famille de </a:t>
            </a:r>
            <a:r>
              <a:rPr lang="fr-FR" b="1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biomélécules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7442155" y="3337186"/>
            <a:ext cx="3722563" cy="948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Extractions liquide-liquide,</a:t>
            </a:r>
          </a:p>
          <a:p>
            <a:pPr algn="ctr"/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Liquide-solide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7442156" y="4521941"/>
            <a:ext cx="3722563" cy="948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Fractionnement, isolement, purification</a:t>
            </a:r>
            <a:endParaRPr lang="fr-FR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Flèche droite 23"/>
          <p:cNvSpPr/>
          <p:nvPr/>
        </p:nvSpPr>
        <p:spPr>
          <a:xfrm>
            <a:off x="5890362" y="4680210"/>
            <a:ext cx="1586750" cy="293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5943600" y="3580300"/>
            <a:ext cx="1586750" cy="293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gauche 26"/>
          <p:cNvSpPr/>
          <p:nvPr/>
        </p:nvSpPr>
        <p:spPr>
          <a:xfrm>
            <a:off x="4469927" y="3896717"/>
            <a:ext cx="1231626" cy="325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gauche 27"/>
          <p:cNvSpPr/>
          <p:nvPr/>
        </p:nvSpPr>
        <p:spPr>
          <a:xfrm>
            <a:off x="4409661" y="4918171"/>
            <a:ext cx="1352158" cy="325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gauche 28"/>
          <p:cNvSpPr/>
          <p:nvPr/>
        </p:nvSpPr>
        <p:spPr>
          <a:xfrm>
            <a:off x="4523220" y="5566489"/>
            <a:ext cx="1231626" cy="3252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3" name="Groupe 32"/>
          <p:cNvGrpSpPr/>
          <p:nvPr/>
        </p:nvGrpSpPr>
        <p:grpSpPr>
          <a:xfrm>
            <a:off x="1743740" y="1487027"/>
            <a:ext cx="8148052" cy="4335549"/>
            <a:chOff x="1743740" y="1487027"/>
            <a:chExt cx="8148052" cy="4335549"/>
          </a:xfrm>
        </p:grpSpPr>
        <p:sp>
          <p:nvSpPr>
            <p:cNvPr id="23" name="Rectangle 22"/>
            <p:cNvSpPr/>
            <p:nvPr/>
          </p:nvSpPr>
          <p:spPr>
            <a:xfrm>
              <a:off x="5729671" y="3310563"/>
              <a:ext cx="231784" cy="25120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2" name="Groupe 31"/>
            <p:cNvGrpSpPr/>
            <p:nvPr/>
          </p:nvGrpSpPr>
          <p:grpSpPr>
            <a:xfrm>
              <a:off x="1743740" y="1487027"/>
              <a:ext cx="8148052" cy="1826472"/>
              <a:chOff x="1743740" y="1487027"/>
              <a:chExt cx="8148052" cy="1826472"/>
            </a:xfrm>
          </p:grpSpPr>
          <p:sp>
            <p:nvSpPr>
              <p:cNvPr id="11" name="Rectangle 10"/>
              <p:cNvSpPr/>
              <p:nvPr/>
            </p:nvSpPr>
            <p:spPr>
              <a:xfrm flipH="1" flipV="1">
                <a:off x="9746541" y="1500853"/>
                <a:ext cx="132034" cy="14186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/>
              <p:cNvSpPr/>
              <p:nvPr/>
            </p:nvSpPr>
            <p:spPr>
              <a:xfrm flipH="1" flipV="1">
                <a:off x="1743741" y="1487027"/>
                <a:ext cx="132034" cy="14186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 flipH="1">
                <a:off x="6398994" y="2905633"/>
                <a:ext cx="3492798" cy="15409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à coins arrondis 14"/>
              <p:cNvSpPr/>
              <p:nvPr/>
            </p:nvSpPr>
            <p:spPr>
              <a:xfrm>
                <a:off x="2090410" y="1753313"/>
                <a:ext cx="2034372" cy="644621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recette traditionnelle</a:t>
                </a:r>
                <a:endParaRPr lang="fr-FR" b="1" dirty="0">
                  <a:solidFill>
                    <a:srgbClr val="FFFF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18" name="Rectangle à coins arrondis 17"/>
              <p:cNvSpPr/>
              <p:nvPr/>
            </p:nvSpPr>
            <p:spPr>
              <a:xfrm>
                <a:off x="7443768" y="1946596"/>
                <a:ext cx="2145975" cy="445197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smtClean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Propriétés PP</a:t>
                </a:r>
                <a:endParaRPr lang="fr-FR" b="1" dirty="0">
                  <a:solidFill>
                    <a:srgbClr val="FFFF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 flipH="1">
                <a:off x="1743740" y="2905633"/>
                <a:ext cx="3155145" cy="18972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1" name="Rectangle à coins arrondis 30"/>
              <p:cNvSpPr/>
              <p:nvPr/>
            </p:nvSpPr>
            <p:spPr>
              <a:xfrm>
                <a:off x="4824007" y="2668878"/>
                <a:ext cx="1811328" cy="644621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Solvants:</a:t>
                </a:r>
              </a:p>
              <a:p>
                <a:pPr algn="ctr"/>
                <a:r>
                  <a:rPr lang="fr-FR" b="1" dirty="0" smtClean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Eau, S.O. ?</a:t>
                </a:r>
                <a:endParaRPr lang="fr-FR" b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" name="Flèche droite 1"/>
              <p:cNvSpPr/>
              <p:nvPr/>
            </p:nvSpPr>
            <p:spPr>
              <a:xfrm>
                <a:off x="9602622" y="2075623"/>
                <a:ext cx="118161" cy="13453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" name="Flèche gauche 2"/>
              <p:cNvSpPr/>
              <p:nvPr/>
            </p:nvSpPr>
            <p:spPr>
              <a:xfrm>
                <a:off x="1901533" y="1946596"/>
                <a:ext cx="176585" cy="196293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5" name="Rectangle à coins arrondis 34"/>
          <p:cNvSpPr/>
          <p:nvPr/>
        </p:nvSpPr>
        <p:spPr>
          <a:xfrm>
            <a:off x="6635335" y="5729098"/>
            <a:ext cx="5508263" cy="9588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Bef>
                <a:spcPts val="500"/>
              </a:spcBef>
              <a:spcAft>
                <a:spcPts val="0"/>
              </a:spcAft>
            </a:pPr>
            <a:r>
              <a:rPr lang="fr-FR" b="1" dirty="0" smtClean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 : Méthodes d’approche et choix du solvant sont fonction  de la recette traditionnelle et les PP des biomolécules </a:t>
            </a:r>
            <a:endParaRPr lang="fr-FR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4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9" grpId="0" animBg="1"/>
      <p:bldP spid="20" grpId="0" animBg="1"/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4576851" y="-6292"/>
            <a:ext cx="3397594" cy="106231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Analyses </a:t>
            </a:r>
            <a:r>
              <a:rPr lang="fr-FR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Phytochimique</a:t>
            </a:r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fr-FR" sz="2400" dirty="0">
                <a:solidFill>
                  <a:schemeClr val="bg1"/>
                </a:solidFill>
                <a:latin typeface="Arial Black" panose="020B0A04020102020204" pitchFamily="34" charset="0"/>
              </a:rPr>
              <a:t>et </a:t>
            </a:r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physicochimique</a:t>
            </a:r>
            <a:endParaRPr lang="fr-F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7974445" y="854255"/>
            <a:ext cx="3309379" cy="1607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Criblage </a:t>
            </a:r>
            <a:r>
              <a:rPr lang="fr-FR" sz="2800" dirty="0" err="1" smtClean="0">
                <a:solidFill>
                  <a:srgbClr val="FFFF00"/>
                </a:solidFill>
                <a:latin typeface="Arial Black" panose="020B0A04020102020204" pitchFamily="34" charset="0"/>
              </a:rPr>
              <a:t>phytochimique</a:t>
            </a:r>
            <a:endParaRPr lang="fr-FR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126187" y="3941759"/>
            <a:ext cx="3384496" cy="14856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Caractérisation structurale</a:t>
            </a:r>
            <a:endParaRPr lang="fr-FR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162711" y="5498801"/>
            <a:ext cx="2963476" cy="11896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Dosage des biomolécules</a:t>
            </a:r>
            <a:endParaRPr lang="fr-FR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743657" y="963601"/>
            <a:ext cx="3833194" cy="1479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Identification des biomolécules</a:t>
            </a:r>
            <a:endParaRPr lang="fr-FR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686350" y="2369244"/>
            <a:ext cx="3178596" cy="1816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Empreintes moléculaires des plantes</a:t>
            </a:r>
            <a:endParaRPr lang="fr-FR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336177" y="4424082"/>
            <a:ext cx="4652682" cy="19668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Détermination des indices d’acide, d’iode, peroxyde des huiles fixes</a:t>
            </a:r>
            <a:endParaRPr lang="fr-FR" sz="280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5933308" y="1641402"/>
            <a:ext cx="3179391" cy="105720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Tests anticancéreux </a:t>
            </a:r>
            <a:r>
              <a:rPr lang="fr-F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(Collaboration)</a:t>
            </a:r>
            <a:endParaRPr lang="fr-F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2012390" y="2304705"/>
            <a:ext cx="3052021" cy="117448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Tests antibactériens </a:t>
            </a:r>
            <a:r>
              <a:rPr lang="fr-F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(Collaboration)</a:t>
            </a:r>
            <a:endParaRPr lang="fr-F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5208252" y="2462807"/>
            <a:ext cx="2498502" cy="103403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Activité </a:t>
            </a:r>
            <a:r>
              <a:rPr lang="fr-FR" sz="2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antioxydante</a:t>
            </a:r>
            <a:endParaRPr lang="fr-F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4743212" y="2975967"/>
            <a:ext cx="2616000" cy="66970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Tests hémolytiques</a:t>
            </a:r>
            <a:endParaRPr lang="fr-FR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6300810" y="1266913"/>
            <a:ext cx="2811889" cy="105928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Tests anti cholinestérase </a:t>
            </a:r>
            <a:r>
              <a:rPr lang="fr-FR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(Collaboration)</a:t>
            </a:r>
            <a:endParaRPr lang="fr-F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834871" y="1369561"/>
            <a:ext cx="2611601" cy="1919651"/>
            <a:chOff x="3132376" y="1414690"/>
            <a:chExt cx="2611601" cy="1919651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3132376" y="1414690"/>
              <a:ext cx="2299536" cy="1919651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Tests troubles érectiles </a:t>
              </a:r>
              <a:r>
                <a:rPr lang="fr-FR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(Collaboration)</a:t>
              </a:r>
              <a:endParaRPr lang="fr-FR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" name="Flèche gauche 1"/>
            <p:cNvSpPr/>
            <p:nvPr/>
          </p:nvSpPr>
          <p:spPr>
            <a:xfrm>
              <a:off x="5431913" y="2009104"/>
              <a:ext cx="312064" cy="295601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Rectangle à coins arrondis 3"/>
          <p:cNvSpPr/>
          <p:nvPr/>
        </p:nvSpPr>
        <p:spPr>
          <a:xfrm>
            <a:off x="6096595" y="1508027"/>
            <a:ext cx="2971899" cy="91189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Anti hypertensive</a:t>
            </a:r>
          </a:p>
          <a:p>
            <a:pPr algn="ctr"/>
            <a:r>
              <a:rPr lang="fr-F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(Collaboration)</a:t>
            </a:r>
            <a:endParaRPr lang="fr-F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857536" y="1202868"/>
            <a:ext cx="7255163" cy="244926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Arial Black" panose="020B0A04020102020204" pitchFamily="34" charset="0"/>
              </a:rPr>
              <a:t>Tests </a:t>
            </a:r>
            <a:r>
              <a:rPr lang="fr-FR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biologiques (7)</a:t>
            </a:r>
            <a:endParaRPr lang="fr-FR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5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2.5E-6 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0.125 1.11111E-6 C 0.18099 1.11111E-6 0.25 0.06898 0.25 0.125 L 0.25 0.2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25 -0.2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3998 0.0669 C 0.04896 0.08102 0.05404 0.10208 0.05404 0.12407 C 0.05404 0.14907 0.04896 0.16898 0.03998 0.1831 L -4.375E-6 0.25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0.25 0.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25 -3.33333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25001 -2.59259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2780636" y="221417"/>
            <a:ext cx="5599658" cy="42886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 de la recherche</a:t>
            </a:r>
            <a:endParaRPr lang="fr-F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5194380" y="2369634"/>
            <a:ext cx="3009462" cy="1029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Huiles essentielles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319727" y="2241794"/>
            <a:ext cx="4700788" cy="16418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Métabolites secondaires et plantes  oléagineuses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377707" y="2228916"/>
            <a:ext cx="3425779" cy="15288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Champignons, </a:t>
            </a:r>
            <a:r>
              <a:rPr lang="fr-FR" sz="2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Biopesticides</a:t>
            </a:r>
            <a:r>
              <a:rPr lang="fr-FR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, Formulation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2780636" y="758843"/>
            <a:ext cx="6496983" cy="1622358"/>
            <a:chOff x="2780636" y="758843"/>
            <a:chExt cx="6496983" cy="1622358"/>
          </a:xfrm>
        </p:grpSpPr>
        <p:sp>
          <p:nvSpPr>
            <p:cNvPr id="10" name="Ellipse 9"/>
            <p:cNvSpPr/>
            <p:nvPr/>
          </p:nvSpPr>
          <p:spPr>
            <a:xfrm>
              <a:off x="2780636" y="758843"/>
              <a:ext cx="6496983" cy="7222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>
                  <a:latin typeface="Arial Black" panose="020B0A04020102020204" pitchFamily="34" charset="0"/>
                </a:rPr>
                <a:t>3</a:t>
              </a:r>
              <a:r>
                <a:rPr lang="fr-FR" sz="2800" dirty="0" smtClean="0">
                  <a:latin typeface="Arial Black" panose="020B0A04020102020204" pitchFamily="34" charset="0"/>
                </a:rPr>
                <a:t> Axes de recherche</a:t>
              </a:r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2843168" y="1238631"/>
              <a:ext cx="334851" cy="10031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6426510" y="1493742"/>
              <a:ext cx="329159" cy="88745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lèche vers le bas 12"/>
            <p:cNvSpPr/>
            <p:nvPr/>
          </p:nvSpPr>
          <p:spPr>
            <a:xfrm>
              <a:off x="8942768" y="1225753"/>
              <a:ext cx="334851" cy="10031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122232" y="3883603"/>
            <a:ext cx="6806472" cy="2797501"/>
            <a:chOff x="57838" y="3847734"/>
            <a:chExt cx="6806472" cy="2797501"/>
          </a:xfrm>
        </p:grpSpPr>
        <p:sp>
          <p:nvSpPr>
            <p:cNvPr id="14" name="Rectangle 13"/>
            <p:cNvSpPr/>
            <p:nvPr/>
          </p:nvSpPr>
          <p:spPr>
            <a:xfrm>
              <a:off x="3349700" y="3847734"/>
              <a:ext cx="131852" cy="25047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3490884" y="4586656"/>
              <a:ext cx="3373426" cy="656664"/>
              <a:chOff x="3256746" y="4536646"/>
              <a:chExt cx="3373426" cy="656664"/>
            </a:xfrm>
          </p:grpSpPr>
          <p:sp>
            <p:nvSpPr>
              <p:cNvPr id="18" name="Rectangle à coins arrondis 17"/>
              <p:cNvSpPr/>
              <p:nvPr/>
            </p:nvSpPr>
            <p:spPr>
              <a:xfrm>
                <a:off x="3758588" y="4536646"/>
                <a:ext cx="2871584" cy="6566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Terpènes, stéroïdes, </a:t>
                </a:r>
                <a:r>
                  <a:rPr lang="fr-FR" dirty="0" err="1" smtClean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saponosides</a:t>
                </a:r>
                <a:endParaRPr lang="fr-FR" dirty="0">
                  <a:solidFill>
                    <a:srgbClr val="FFFF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0" name="Flèche droite 19"/>
              <p:cNvSpPr/>
              <p:nvPr/>
            </p:nvSpPr>
            <p:spPr>
              <a:xfrm>
                <a:off x="3256746" y="4695618"/>
                <a:ext cx="498552" cy="30990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3481551" y="5758871"/>
              <a:ext cx="2443703" cy="443182"/>
              <a:chOff x="3229535" y="6213102"/>
              <a:chExt cx="2443703" cy="443182"/>
            </a:xfrm>
          </p:grpSpPr>
          <p:sp>
            <p:nvSpPr>
              <p:cNvPr id="19" name="Rectangle à coins arrondis 18"/>
              <p:cNvSpPr/>
              <p:nvPr/>
            </p:nvSpPr>
            <p:spPr>
              <a:xfrm>
                <a:off x="3947280" y="6213102"/>
                <a:ext cx="1725958" cy="44318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Alcaloïdes</a:t>
                </a:r>
                <a:endParaRPr lang="fr-FR" dirty="0">
                  <a:solidFill>
                    <a:srgbClr val="FFFF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1" name="Flèche droite 20"/>
              <p:cNvSpPr/>
              <p:nvPr/>
            </p:nvSpPr>
            <p:spPr>
              <a:xfrm>
                <a:off x="3229535" y="6331311"/>
                <a:ext cx="707523" cy="221591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" name="Groupe 2"/>
            <p:cNvGrpSpPr/>
            <p:nvPr/>
          </p:nvGrpSpPr>
          <p:grpSpPr>
            <a:xfrm>
              <a:off x="838093" y="4319504"/>
              <a:ext cx="2508317" cy="443182"/>
              <a:chOff x="682408" y="4284885"/>
              <a:chExt cx="2508317" cy="443182"/>
            </a:xfrm>
          </p:grpSpPr>
          <p:sp>
            <p:nvSpPr>
              <p:cNvPr id="16" name="Rectangle à coins arrondis 15"/>
              <p:cNvSpPr/>
              <p:nvPr/>
            </p:nvSpPr>
            <p:spPr>
              <a:xfrm>
                <a:off x="682408" y="4284885"/>
                <a:ext cx="2136692" cy="44318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Polyphénols</a:t>
                </a:r>
                <a:endParaRPr lang="fr-FR" dirty="0">
                  <a:solidFill>
                    <a:srgbClr val="FFFF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4" name="Flèche gauche 23"/>
              <p:cNvSpPr/>
              <p:nvPr/>
            </p:nvSpPr>
            <p:spPr>
              <a:xfrm>
                <a:off x="2829107" y="4322913"/>
                <a:ext cx="361618" cy="367127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6" name="Groupe 5"/>
            <p:cNvGrpSpPr/>
            <p:nvPr/>
          </p:nvGrpSpPr>
          <p:grpSpPr>
            <a:xfrm>
              <a:off x="57838" y="5246602"/>
              <a:ext cx="3275584" cy="443182"/>
              <a:chOff x="-138348" y="4971719"/>
              <a:chExt cx="3275584" cy="443182"/>
            </a:xfrm>
          </p:grpSpPr>
          <p:sp>
            <p:nvSpPr>
              <p:cNvPr id="17" name="Rectangle à coins arrondis 16"/>
              <p:cNvSpPr/>
              <p:nvPr/>
            </p:nvSpPr>
            <p:spPr>
              <a:xfrm>
                <a:off x="-138348" y="4971719"/>
                <a:ext cx="2906713" cy="44318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Plantes oléagineuses</a:t>
                </a:r>
                <a:endParaRPr lang="fr-FR" dirty="0">
                  <a:solidFill>
                    <a:srgbClr val="FFFF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5" name="Flèche gauche 24"/>
              <p:cNvSpPr/>
              <p:nvPr/>
            </p:nvSpPr>
            <p:spPr>
              <a:xfrm>
                <a:off x="2775618" y="5009747"/>
                <a:ext cx="361618" cy="367127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7" name="Groupe 6"/>
            <p:cNvGrpSpPr/>
            <p:nvPr/>
          </p:nvGrpSpPr>
          <p:grpSpPr>
            <a:xfrm>
              <a:off x="152193" y="6202053"/>
              <a:ext cx="3338691" cy="443182"/>
              <a:chOff x="-25758" y="6033669"/>
              <a:chExt cx="3338691" cy="443182"/>
            </a:xfrm>
          </p:grpSpPr>
          <p:sp>
            <p:nvSpPr>
              <p:cNvPr id="15" name="Rectangle à coins arrondis 14"/>
              <p:cNvSpPr/>
              <p:nvPr/>
            </p:nvSpPr>
            <p:spPr>
              <a:xfrm>
                <a:off x="-25758" y="6033669"/>
                <a:ext cx="2906713" cy="44318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solidFill>
                      <a:srgbClr val="FFFF00"/>
                    </a:solidFill>
                    <a:latin typeface="Arial Black" panose="020B0A04020102020204" pitchFamily="34" charset="0"/>
                  </a:rPr>
                  <a:t>Quinones et dérivés</a:t>
                </a:r>
                <a:endParaRPr lang="fr-FR" dirty="0">
                  <a:solidFill>
                    <a:srgbClr val="FFFF00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26" name="Flèche gauche 25"/>
              <p:cNvSpPr/>
              <p:nvPr/>
            </p:nvSpPr>
            <p:spPr>
              <a:xfrm>
                <a:off x="2893328" y="6113529"/>
                <a:ext cx="419605" cy="363321"/>
              </a:xfrm>
              <a:prstGeom prst="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29" name="Rectangle à coins arrondis 28"/>
          <p:cNvSpPr/>
          <p:nvPr/>
        </p:nvSpPr>
        <p:spPr>
          <a:xfrm>
            <a:off x="7931684" y="4647363"/>
            <a:ext cx="4103434" cy="201917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Elle est subdivisée </a:t>
            </a:r>
            <a:r>
              <a:rPr lang="fr-FR" sz="2000" dirty="0">
                <a:latin typeface="Arial Black" panose="020B0A04020102020204" pitchFamily="34" charset="0"/>
                <a:ea typeface="Calibri" panose="020F0502020204030204" pitchFamily="34" charset="0"/>
              </a:rPr>
              <a:t>en quatre (4) axes dont (01) </a:t>
            </a:r>
            <a:r>
              <a:rPr lang="fr-FR" sz="2000" dirty="0" smtClean="0">
                <a:latin typeface="Arial Black" panose="020B0A04020102020204" pitchFamily="34" charset="0"/>
                <a:ea typeface="Calibri" panose="020F0502020204030204" pitchFamily="34" charset="0"/>
              </a:rPr>
              <a:t>en veilleuse</a:t>
            </a:r>
            <a:r>
              <a:rPr lang="fr-FR" sz="2000" dirty="0">
                <a:latin typeface="Arial Black" panose="020B0A04020102020204" pitchFamily="34" charset="0"/>
                <a:ea typeface="Calibri" panose="020F0502020204030204" pitchFamily="34" charset="0"/>
              </a:rPr>
              <a:t> ; se déclinant en thématiques, et ce, aux fins de mutualiser les ressources</a:t>
            </a:r>
            <a:endParaRPr lang="fr-F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5713</TotalTime>
  <Words>888</Words>
  <Application>Microsoft Office PowerPoint</Application>
  <PresentationFormat>Grand écran</PresentationFormat>
  <Paragraphs>219</Paragraphs>
  <Slides>18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Times New Roman</vt:lpstr>
      <vt:lpstr>Wingdings</vt:lpstr>
      <vt:lpstr>Thème Office</vt:lpstr>
      <vt:lpstr>ISISServer</vt:lpstr>
      <vt:lpstr>ChemDraw.Document.6.0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 hp</dc:creator>
  <cp:lastModifiedBy>BOUA</cp:lastModifiedBy>
  <cp:revision>355</cp:revision>
  <dcterms:created xsi:type="dcterms:W3CDTF">2017-06-27T13:57:58Z</dcterms:created>
  <dcterms:modified xsi:type="dcterms:W3CDTF">2018-03-27T07:45:57Z</dcterms:modified>
</cp:coreProperties>
</file>